
<file path=[Content_Types].xml><?xml version="1.0" encoding="utf-8"?>
<Types xmlns="http://schemas.openxmlformats.org/package/2006/content-types">
  <Default Extension="jpeg" ContentType="image/jpeg"/>
  <Default Extension="vml" ContentType="application/vnd.openxmlformats-officedocument.vmlDrawing"/>
  <Default Extension="xls" ContentType="application/vnd.ms-excel"/>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48" r:id="rId1"/>
  </p:sldMasterIdLst>
  <p:notesMasterIdLst>
    <p:notesMasterId r:id="rId4"/>
  </p:notesMasterIdLst>
  <p:handoutMasterIdLst>
    <p:handoutMasterId r:id="rId22"/>
  </p:handoutMasterIdLst>
  <p:sldIdLst>
    <p:sldId id="619" r:id="rId3"/>
    <p:sldId id="665" r:id="rId5"/>
    <p:sldId id="712" r:id="rId6"/>
    <p:sldId id="713" r:id="rId7"/>
    <p:sldId id="581" r:id="rId8"/>
    <p:sldId id="714" r:id="rId9"/>
    <p:sldId id="624" r:id="rId10"/>
    <p:sldId id="715" r:id="rId11"/>
    <p:sldId id="716" r:id="rId12"/>
    <p:sldId id="717" r:id="rId13"/>
    <p:sldId id="718" r:id="rId14"/>
    <p:sldId id="719" r:id="rId15"/>
    <p:sldId id="724" r:id="rId16"/>
    <p:sldId id="726" r:id="rId17"/>
    <p:sldId id="727" r:id="rId18"/>
    <p:sldId id="729" r:id="rId19"/>
    <p:sldId id="721" r:id="rId20"/>
    <p:sldId id="720" r:id="rId21"/>
  </p:sldIdLst>
  <p:sldSz cx="9145270" cy="5144770"/>
  <p:notesSz cx="6858000" cy="9144000"/>
  <p:embeddedFontLst>
    <p:embeddedFont>
      <p:font typeface="黑体" pitchFamily="49" charset="-122"/>
      <p:regular r:id="rId26"/>
    </p:embeddedFont>
    <p:embeddedFont>
      <p:font typeface="Calibri" pitchFamily="34" charset="0"/>
      <p:bold r:id="rId27"/>
    </p:embeddedFont>
    <p:embeddedFont>
      <p:font typeface="微软雅黑" charset="-122"/>
      <p:regular r:id="rId28"/>
      <p:bold r:id="rId29"/>
      <p:boldItalic r:id="rId30"/>
    </p:embeddedFont>
    <p:embeddedFont>
      <p:font typeface="方正姚体"/>
      <p:regular r:id="rId31"/>
    </p:embeddedFont>
    <p:embeddedFont>
      <p:font typeface="微软雅黑" pitchFamily="34" charset="-122"/>
      <p:regular r:id="rId32"/>
      <p:bold r:id="rId33"/>
    </p:embeddedFont>
    <p:embeddedFont>
      <p:font typeface="幼圆" charset="0"/>
      <p:regular r:id="rId34"/>
    </p:embeddedFont>
  </p:embeddedFontLst>
  <p:defaultTextStyle>
    <a:defPPr>
      <a:defRPr lang="en-US"/>
    </a:defPPr>
    <a:lvl1pPr algn="ctr" rtl="0" fontAlgn="base">
      <a:spcBef>
        <a:spcPct val="0"/>
      </a:spcBef>
      <a:spcAft>
        <a:spcPct val="0"/>
      </a:spcAft>
      <a:defRPr b="1" kern="1200">
        <a:solidFill>
          <a:schemeClr val="tx1"/>
        </a:solidFill>
        <a:latin typeface="Arial" pitchFamily="34" charset="0"/>
        <a:ea typeface="黑体" pitchFamily="49" charset="-122"/>
        <a:cs typeface="+mn-cs"/>
      </a:defRPr>
    </a:lvl1pPr>
    <a:lvl2pPr marL="457200" algn="ctr" rtl="0" fontAlgn="base">
      <a:spcBef>
        <a:spcPct val="0"/>
      </a:spcBef>
      <a:spcAft>
        <a:spcPct val="0"/>
      </a:spcAft>
      <a:defRPr b="1" kern="1200">
        <a:solidFill>
          <a:schemeClr val="tx1"/>
        </a:solidFill>
        <a:latin typeface="Arial" pitchFamily="34" charset="0"/>
        <a:ea typeface="黑体" pitchFamily="49" charset="-122"/>
        <a:cs typeface="+mn-cs"/>
      </a:defRPr>
    </a:lvl2pPr>
    <a:lvl3pPr marL="914400" algn="ctr" rtl="0" fontAlgn="base">
      <a:spcBef>
        <a:spcPct val="0"/>
      </a:spcBef>
      <a:spcAft>
        <a:spcPct val="0"/>
      </a:spcAft>
      <a:defRPr b="1" kern="1200">
        <a:solidFill>
          <a:schemeClr val="tx1"/>
        </a:solidFill>
        <a:latin typeface="Arial" pitchFamily="34" charset="0"/>
        <a:ea typeface="黑体" pitchFamily="49" charset="-122"/>
        <a:cs typeface="+mn-cs"/>
      </a:defRPr>
    </a:lvl3pPr>
    <a:lvl4pPr marL="1371600" algn="ctr" rtl="0" fontAlgn="base">
      <a:spcBef>
        <a:spcPct val="0"/>
      </a:spcBef>
      <a:spcAft>
        <a:spcPct val="0"/>
      </a:spcAft>
      <a:defRPr b="1" kern="1200">
        <a:solidFill>
          <a:schemeClr val="tx1"/>
        </a:solidFill>
        <a:latin typeface="Arial" pitchFamily="34" charset="0"/>
        <a:ea typeface="黑体" pitchFamily="49" charset="-122"/>
        <a:cs typeface="+mn-cs"/>
      </a:defRPr>
    </a:lvl4pPr>
    <a:lvl5pPr marL="1828800" algn="ctr" rtl="0" fontAlgn="base">
      <a:spcBef>
        <a:spcPct val="0"/>
      </a:spcBef>
      <a:spcAft>
        <a:spcPct val="0"/>
      </a:spcAft>
      <a:defRPr b="1" kern="1200">
        <a:solidFill>
          <a:schemeClr val="tx1"/>
        </a:solidFill>
        <a:latin typeface="Arial" pitchFamily="34" charset="0"/>
        <a:ea typeface="黑体" pitchFamily="49" charset="-122"/>
        <a:cs typeface="+mn-cs"/>
      </a:defRPr>
    </a:lvl5pPr>
    <a:lvl6pPr marL="2286000" algn="l" defTabSz="914400" rtl="0" eaLnBrk="1" latinLnBrk="0" hangingPunct="1">
      <a:defRPr b="1" kern="1200">
        <a:solidFill>
          <a:schemeClr val="tx1"/>
        </a:solidFill>
        <a:latin typeface="Arial" pitchFamily="34" charset="0"/>
        <a:ea typeface="黑体" pitchFamily="49" charset="-122"/>
        <a:cs typeface="+mn-cs"/>
      </a:defRPr>
    </a:lvl6pPr>
    <a:lvl7pPr marL="2743200" algn="l" defTabSz="914400" rtl="0" eaLnBrk="1" latinLnBrk="0" hangingPunct="1">
      <a:defRPr b="1" kern="1200">
        <a:solidFill>
          <a:schemeClr val="tx1"/>
        </a:solidFill>
        <a:latin typeface="Arial" pitchFamily="34" charset="0"/>
        <a:ea typeface="黑体" pitchFamily="49" charset="-122"/>
        <a:cs typeface="+mn-cs"/>
      </a:defRPr>
    </a:lvl7pPr>
    <a:lvl8pPr marL="3200400" algn="l" defTabSz="914400" rtl="0" eaLnBrk="1" latinLnBrk="0" hangingPunct="1">
      <a:defRPr b="1" kern="1200">
        <a:solidFill>
          <a:schemeClr val="tx1"/>
        </a:solidFill>
        <a:latin typeface="Arial" pitchFamily="34" charset="0"/>
        <a:ea typeface="黑体" pitchFamily="49" charset="-122"/>
        <a:cs typeface="+mn-cs"/>
      </a:defRPr>
    </a:lvl8pPr>
    <a:lvl9pPr marL="3657600" algn="l" defTabSz="914400" rtl="0" eaLnBrk="1" latinLnBrk="0" hangingPunct="1">
      <a:defRPr b="1" kern="1200">
        <a:solidFill>
          <a:schemeClr val="tx1"/>
        </a:solidFill>
        <a:latin typeface="Arial" pitchFamily="34" charset="0"/>
        <a:ea typeface="黑体"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BF7501"/>
    <a:srgbClr val="A20000"/>
    <a:srgbClr val="8A0000"/>
    <a:srgbClr val="FFFFFF"/>
    <a:srgbClr val="AC0000"/>
    <a:srgbClr val="0547A7"/>
    <a:srgbClr val="777777"/>
    <a:srgbClr val="0282D0"/>
    <a:srgbClr val="0067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38" autoAdjust="0"/>
    <p:restoredTop sz="97747" autoAdjust="0"/>
  </p:normalViewPr>
  <p:slideViewPr>
    <p:cSldViewPr>
      <p:cViewPr varScale="1">
        <p:scale>
          <a:sx n="93" d="100"/>
          <a:sy n="93" d="100"/>
        </p:scale>
        <p:origin x="-630" y="-90"/>
      </p:cViewPr>
      <p:guideLst>
        <p:guide orient="horz" pos="2228"/>
        <p:guide pos="2672"/>
      </p:guideLst>
    </p:cSldViewPr>
  </p:slideViewPr>
  <p:notesTextViewPr>
    <p:cViewPr>
      <p:scale>
        <a:sx n="50" d="100"/>
        <a:sy n="50" d="100"/>
      </p:scale>
      <p:origin x="0" y="0"/>
    </p:cViewPr>
  </p:notesTextViewPr>
  <p:sorterViewPr>
    <p:cViewPr>
      <p:scale>
        <a:sx n="75" d="100"/>
        <a:sy n="75" d="100"/>
      </p:scale>
      <p:origin x="0" y="0"/>
    </p:cViewPr>
  </p:sorterViewPr>
  <p:notesViewPr>
    <p:cSldViewPr>
      <p:cViewPr varScale="1">
        <p:scale>
          <a:sx n="80" d="100"/>
          <a:sy n="80" d="100"/>
        </p:scale>
        <p:origin x="-2106" y="-102"/>
      </p:cViewPr>
      <p:guideLst>
        <p:guide orient="horz" pos="3024"/>
        <p:guide pos="2249"/>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font" Target="fonts/font9.fntdata"/><Relationship Id="rId33" Type="http://schemas.openxmlformats.org/officeDocument/2006/relationships/font" Target="fonts/font8.fntdata"/><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1F06A6-C76E-4613-9D4A-F774CCB060B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E742805-9F79-4236-86D3-43973FCD73F4}"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00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200" b="0">
                <a:ea typeface="宋体" pitchFamily="2" charset="-122"/>
              </a:defRPr>
            </a:lvl1pPr>
          </a:lstStyle>
          <a:p>
            <a:endParaRPr lang="zh-CN" altLang="en-US"/>
          </a:p>
        </p:txBody>
      </p:sp>
      <p:sp>
        <p:nvSpPr>
          <p:cNvPr id="12800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b="0">
                <a:ea typeface="宋体" pitchFamily="2" charset="-122"/>
              </a:defRPr>
            </a:lvl1pPr>
          </a:lstStyle>
          <a:p>
            <a:endParaRPr lang="en-US" altLang="zh-CN"/>
          </a:p>
        </p:txBody>
      </p:sp>
      <p:sp>
        <p:nvSpPr>
          <p:cNvPr id="128004" name="Rectangle 4"/>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800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p>
        </p:txBody>
      </p:sp>
      <p:sp>
        <p:nvSpPr>
          <p:cNvPr id="12800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200" b="0">
                <a:ea typeface="宋体" pitchFamily="2" charset="-122"/>
              </a:defRPr>
            </a:lvl1pPr>
          </a:lstStyle>
          <a:p>
            <a:endParaRPr lang="en-US" altLang="zh-CN"/>
          </a:p>
        </p:txBody>
      </p:sp>
      <p:sp>
        <p:nvSpPr>
          <p:cNvPr id="12800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b="0">
                <a:ea typeface="宋体" pitchFamily="2" charset="-122"/>
              </a:defRPr>
            </a:lvl1pPr>
          </a:lstStyle>
          <a:p>
            <a:fld id="{20DEAE63-D6C4-437F-B8DA-DA689F991AA7}"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919" y="457342"/>
            <a:ext cx="7773750" cy="3201388"/>
          </a:xfrm>
          <a:prstGeom prst="rect">
            <a:avLst/>
          </a:prstGeom>
        </p:spPr>
        <p:txBody>
          <a:bodyPr lIns="91432" tIns="45716" rIns="91432" bIns="45716" anchor="b">
            <a:noAutofit/>
          </a:bodyPr>
          <a:lstStyle>
            <a:lvl1pPr>
              <a:defRPr sz="8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371838" y="3715897"/>
            <a:ext cx="6401912" cy="914682"/>
          </a:xfrm>
          <a:prstGeom prst="rect">
            <a:avLst/>
          </a:prstGeom>
        </p:spPr>
        <p:txBody>
          <a:bodyPr lIns="91432" tIns="45716" rIns="91432" bIns="45716">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7" name="Date Placeholder 6"/>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fld>
            <a:endParaRPr lang="en-US" dirty="0">
              <a:solidFill>
                <a:srgbClr val="FFFFFF"/>
              </a:solidFill>
            </a:endParaRPr>
          </a:p>
        </p:txBody>
      </p:sp>
      <p:sp>
        <p:nvSpPr>
          <p:cNvPr id="8" name="Slide Number Placeholder 7"/>
          <p:cNvSpPr>
            <a:spLocks noGrp="1"/>
          </p:cNvSpPr>
          <p:nvPr>
            <p:ph type="sldNum" sz="quarter" idx="11"/>
          </p:nvPr>
        </p:nvSpPr>
        <p:spPr>
          <a:xfrm>
            <a:off x="8544762" y="4768735"/>
            <a:ext cx="562073" cy="273928"/>
          </a:xfrm>
          <a:prstGeom prst="rect">
            <a:avLst/>
          </a:prstGeom>
        </p:spPr>
        <p:txBody>
          <a:bodyPr lIns="91432" tIns="45716" rIns="91432" bIns="45716"/>
          <a:lstStyle/>
          <a:p>
            <a:pPr eaLnBrk="1" latinLnBrk="0" hangingPunct="1"/>
            <a:fld id="{D5BBC35B-A44B-4119-B8DA-DE9E3DFADA20}" type="slidenum">
              <a:rPr kumimoji="0" lang="en-US" smtClean="0"/>
            </a:fld>
            <a:endParaRPr kumimoji="0" lang="en-US" dirty="0">
              <a:solidFill>
                <a:srgbClr val="FFFFFF"/>
              </a:solidFill>
            </a:endParaRPr>
          </a:p>
        </p:txBody>
      </p:sp>
      <p:sp>
        <p:nvSpPr>
          <p:cNvPr id="9" name="Footer Placeholder 8"/>
          <p:cNvSpPr>
            <a:spLocks noGrp="1"/>
          </p:cNvSpPr>
          <p:nvPr>
            <p:ph type="ftr" sz="quarter" idx="12"/>
          </p:nvPr>
        </p:nvSpPr>
        <p:spPr>
          <a:xfrm>
            <a:off x="659280" y="4768735"/>
            <a:ext cx="2848470" cy="273928"/>
          </a:xfrm>
          <a:prstGeom prst="rect">
            <a:avLst/>
          </a:prstGeom>
        </p:spPr>
        <p:txBody>
          <a:bodyPr lIns="91432" tIns="45716" rIns="91432" bIns="45716"/>
          <a:lstStyle/>
          <a:p>
            <a:endParaRPr kumimoji="0" lang="en-US">
              <a:solidFill>
                <a:schemeClr val="accent1">
                  <a:tint val="20000"/>
                </a:schemeClr>
              </a:solidFill>
            </a:endParaRPr>
          </a:p>
        </p:txBody>
      </p:sp>
    </p:spTree>
  </p:cSld>
  <p:clrMapOvr>
    <a:masterClrMapping/>
  </p:clrMapOvr>
  <p:transition spd="slow">
    <p:cover dir="rd"/>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457282" y="2"/>
            <a:ext cx="8231029" cy="1200521"/>
          </a:xfrm>
          <a:prstGeom prst="rect">
            <a:avLst/>
          </a:prstGeom>
        </p:spPr>
        <p:txBody>
          <a:bodyPr lIns="91432" tIns="45716" rIns="91432" bIns="45716"/>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82" y="1200521"/>
            <a:ext cx="8231029" cy="3395520"/>
          </a:xfrm>
          <a:prstGeom prst="rect">
            <a:avLst/>
          </a:prstGeom>
        </p:spPr>
        <p:txBody>
          <a:bodyPr vert="eaVert" lIns="91432" tIns="45716" rIns="91432" bIns="45716"/>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fld>
            <a:endParaRPr lang="en-US"/>
          </a:p>
        </p:txBody>
      </p:sp>
      <p:sp>
        <p:nvSpPr>
          <p:cNvPr id="5" name="Footer Placeholder 4"/>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p>
        </p:txBody>
      </p:sp>
      <p:sp>
        <p:nvSpPr>
          <p:cNvPr id="6" name="Slide Number Placeholder 5"/>
          <p:cNvSpPr>
            <a:spLocks noGrp="1"/>
          </p:cNvSpPr>
          <p:nvPr>
            <p:ph type="sldNum" sz="quarter" idx="12"/>
          </p:nvPr>
        </p:nvSpPr>
        <p:spPr>
          <a:xfrm>
            <a:off x="8544762" y="4768735"/>
            <a:ext cx="562073" cy="273928"/>
          </a:xfrm>
          <a:prstGeom prst="rect">
            <a:avLst/>
          </a:prstGeom>
        </p:spPr>
        <p:txBody>
          <a:bodyPr lIns="91432" tIns="45716" rIns="91432" bIns="45716"/>
          <a:lstStyle/>
          <a:p>
            <a:pPr eaLnBrk="1" latinLnBrk="0" hangingPunct="1"/>
            <a:fld id="{D5BBC35B-A44B-4119-B8DA-DE9E3DFADA20}" type="slidenum">
              <a:rPr kumimoji="0" lang="en-US" smtClean="0"/>
            </a:fld>
            <a:endParaRPr kumimoji="0" lang="en-US"/>
          </a:p>
        </p:txBody>
      </p:sp>
    </p:spTree>
  </p:cSld>
  <p:clrMapOvr>
    <a:masterClrMapping/>
  </p:clrMapOvr>
  <p:transition spd="slow">
    <p:cover dir="rd"/>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0551" y="206044"/>
            <a:ext cx="2057757" cy="4389999"/>
          </a:xfrm>
          <a:prstGeom prst="rect">
            <a:avLst/>
          </a:prstGeom>
        </p:spPr>
        <p:txBody>
          <a:bodyPr vert="eaVert" lIns="91432" tIns="45716" rIns="91432" bIns="45716"/>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82" y="206044"/>
            <a:ext cx="6020845" cy="4389999"/>
          </a:xfrm>
          <a:prstGeom prst="rect">
            <a:avLst/>
          </a:prstGeom>
        </p:spPr>
        <p:txBody>
          <a:bodyPr vert="eaVert" lIns="91432" tIns="45716" rIns="91432" bIns="45716"/>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fld>
            <a:endParaRPr lang="en-US"/>
          </a:p>
        </p:txBody>
      </p:sp>
      <p:sp>
        <p:nvSpPr>
          <p:cNvPr id="5" name="Footer Placeholder 4"/>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p>
        </p:txBody>
      </p:sp>
      <p:sp>
        <p:nvSpPr>
          <p:cNvPr id="6" name="Slide Number Placeholder 5"/>
          <p:cNvSpPr>
            <a:spLocks noGrp="1"/>
          </p:cNvSpPr>
          <p:nvPr>
            <p:ph type="sldNum" sz="quarter" idx="12"/>
          </p:nvPr>
        </p:nvSpPr>
        <p:spPr>
          <a:xfrm>
            <a:off x="8544762" y="4768735"/>
            <a:ext cx="562073" cy="273928"/>
          </a:xfrm>
          <a:prstGeom prst="rect">
            <a:avLst/>
          </a:prstGeom>
        </p:spPr>
        <p:txBody>
          <a:bodyPr lIns="91432" tIns="45716" rIns="91432" bIns="45716"/>
          <a:lstStyle/>
          <a:p>
            <a:pPr eaLnBrk="1" latinLnBrk="0" hangingPunct="1"/>
            <a:fld id="{D5BBC35B-A44B-4119-B8DA-DE9E3DFADA20}" type="slidenum">
              <a:rPr kumimoji="0" lang="en-US" smtClean="0"/>
            </a:fld>
            <a:endParaRPr kumimoji="0" lang="en-US"/>
          </a:p>
        </p:txBody>
      </p:sp>
    </p:spTree>
  </p:cSld>
  <p:clrMapOvr>
    <a:masterClrMapping/>
  </p:clrMapOvr>
  <p:transition spd="slow">
    <p:cover dir="rd"/>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Tree>
  </p:cSld>
  <p:clrMapOvr>
    <a:masterClrMapping/>
  </p:clrMapOvr>
  <p:transition spd="slow">
    <p:cover dir="rd"/>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57282" y="2"/>
            <a:ext cx="8231029" cy="1200521"/>
          </a:xfrm>
          <a:prstGeom prst="rect">
            <a:avLst/>
          </a:prstGeom>
        </p:spPr>
        <p:txBody>
          <a:bodyPr lIns="91432" tIns="45716" rIns="91432" bIns="45716"/>
          <a:lstStyle/>
          <a:p>
            <a:r>
              <a:rPr lang="zh-CN" altLang="en-US" smtClean="0"/>
              <a:t>单击此处编辑母版标题样式</a:t>
            </a:r>
            <a:endParaRPr lang="en-US" dirty="0"/>
          </a:p>
        </p:txBody>
      </p:sp>
      <p:sp>
        <p:nvSpPr>
          <p:cNvPr id="3" name="Content Placeholder 2"/>
          <p:cNvSpPr>
            <a:spLocks noGrp="1"/>
          </p:cNvSpPr>
          <p:nvPr>
            <p:ph idx="1"/>
          </p:nvPr>
        </p:nvSpPr>
        <p:spPr>
          <a:xfrm>
            <a:off x="457282" y="1200521"/>
            <a:ext cx="8231029" cy="3395520"/>
          </a:xfrm>
          <a:prstGeom prst="rect">
            <a:avLst/>
          </a:prstGeom>
        </p:spPr>
        <p:txBody>
          <a:bodyPr lIns="91432" tIns="45716" rIns="91432" bIns="45716"/>
          <a:lstStyle>
            <a:lvl5pPr>
              <a:defRPr/>
            </a:lvl5pPr>
            <a:lvl6pPr>
              <a:defRPr/>
            </a:lvl6pPr>
            <a:lvl7pPr>
              <a:defRPr/>
            </a:lvl7pPr>
            <a:lvl8pPr>
              <a:defRPr/>
            </a:lvl8pPr>
            <a:lvl9pPr>
              <a:buFont typeface="Arial" pitchFamily="34" charset="0"/>
              <a:buChar char="•"/>
              <a:defRPr/>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smtClean="0"/>
          </a:p>
        </p:txBody>
      </p:sp>
      <p:sp>
        <p:nvSpPr>
          <p:cNvPr id="4" name="Date Placeholder 3"/>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fld>
            <a:endParaRPr lang="en-US"/>
          </a:p>
        </p:txBody>
      </p:sp>
      <p:sp>
        <p:nvSpPr>
          <p:cNvPr id="5" name="Footer Placeholder 4"/>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p>
        </p:txBody>
      </p:sp>
      <p:sp>
        <p:nvSpPr>
          <p:cNvPr id="6" name="Slide Number Placeholder 5"/>
          <p:cNvSpPr>
            <a:spLocks noGrp="1"/>
          </p:cNvSpPr>
          <p:nvPr>
            <p:ph type="sldNum" sz="quarter" idx="12"/>
          </p:nvPr>
        </p:nvSpPr>
        <p:spPr>
          <a:xfrm>
            <a:off x="8544762" y="4768735"/>
            <a:ext cx="562073" cy="273928"/>
          </a:xfrm>
          <a:prstGeom prst="rect">
            <a:avLst/>
          </a:prstGeom>
        </p:spPr>
        <p:txBody>
          <a:bodyPr lIns="91432" tIns="45716" rIns="91432" bIns="45716"/>
          <a:lstStyle/>
          <a:p>
            <a:pPr eaLnBrk="1" latinLnBrk="0" hangingPunct="1"/>
            <a:fld id="{D5BBC35B-A44B-4119-B8DA-DE9E3DFADA20}" type="slidenum">
              <a:rPr kumimoji="0" lang="en-US" smtClean="0"/>
            </a:fld>
            <a:endParaRPr kumimoji="0" lang="en-US"/>
          </a:p>
        </p:txBody>
      </p:sp>
    </p:spTree>
  </p:cSld>
  <p:clrMapOvr>
    <a:masterClrMapping/>
  </p:clrMapOvr>
  <p:transition spd="slow">
    <p:cover dir="rd"/>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438" y="1029018"/>
            <a:ext cx="7773750" cy="1879386"/>
          </a:xfrm>
          <a:prstGeom prst="rect">
            <a:avLst/>
          </a:prstGeom>
        </p:spPr>
        <p:txBody>
          <a:bodyPr lIns="91432" tIns="45716" rIns="91432" bIns="45716" anchor="b"/>
          <a:lstStyle>
            <a:lvl1pPr algn="ctr" defTabSz="914400" rtl="0" eaLnBrk="1" latinLnBrk="0" hangingPunct="1">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722438" y="3052515"/>
            <a:ext cx="7773750" cy="849177"/>
          </a:xfrm>
          <a:prstGeom prst="rect">
            <a:avLst/>
          </a:prstGeom>
        </p:spPr>
        <p:txBody>
          <a:bodyPr lIns="91432" tIns="45716" rIns="91432" bIns="45716"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fld>
            <a:endParaRPr lang="en-US"/>
          </a:p>
        </p:txBody>
      </p:sp>
      <p:sp>
        <p:nvSpPr>
          <p:cNvPr id="5" name="Footer Placeholder 4"/>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p>
        </p:txBody>
      </p:sp>
      <p:sp>
        <p:nvSpPr>
          <p:cNvPr id="6" name="Slide Number Placeholder 5"/>
          <p:cNvSpPr>
            <a:spLocks noGrp="1"/>
          </p:cNvSpPr>
          <p:nvPr>
            <p:ph type="sldNum" sz="quarter" idx="12"/>
          </p:nvPr>
        </p:nvSpPr>
        <p:spPr>
          <a:xfrm>
            <a:off x="8544762" y="4768735"/>
            <a:ext cx="562073" cy="273928"/>
          </a:xfrm>
          <a:prstGeom prst="rect">
            <a:avLst/>
          </a:prstGeom>
        </p:spPr>
        <p:txBody>
          <a:bodyPr lIns="91432" tIns="45716" rIns="91432" bIns="45716"/>
          <a:lstStyle/>
          <a:p>
            <a:pPr eaLnBrk="1" latinLnBrk="0" hangingPunct="1"/>
            <a:fld id="{D5BBC35B-A44B-4119-B8DA-DE9E3DFADA20}" type="slidenum">
              <a:rPr kumimoji="0" lang="en-US" smtClean="0"/>
            </a:fld>
            <a:endParaRPr kumimoji="0" lang="en-US"/>
          </a:p>
        </p:txBody>
      </p:sp>
      <p:sp>
        <p:nvSpPr>
          <p:cNvPr id="7" name="Oval 6"/>
          <p:cNvSpPr/>
          <p:nvPr/>
        </p:nvSpPr>
        <p:spPr>
          <a:xfrm>
            <a:off x="4496583" y="2944134"/>
            <a:ext cx="84787" cy="6359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US"/>
          </a:p>
        </p:txBody>
      </p:sp>
      <p:sp>
        <p:nvSpPr>
          <p:cNvPr id="8" name="Oval 7"/>
          <p:cNvSpPr/>
          <p:nvPr/>
        </p:nvSpPr>
        <p:spPr>
          <a:xfrm>
            <a:off x="4696640" y="2944134"/>
            <a:ext cx="84787" cy="6359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US"/>
          </a:p>
        </p:txBody>
      </p:sp>
      <p:sp>
        <p:nvSpPr>
          <p:cNvPr id="9" name="Oval 8"/>
          <p:cNvSpPr/>
          <p:nvPr/>
        </p:nvSpPr>
        <p:spPr>
          <a:xfrm>
            <a:off x="4297476" y="2944134"/>
            <a:ext cx="84787" cy="6359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US"/>
          </a:p>
        </p:txBody>
      </p:sp>
    </p:spTree>
  </p:cSld>
  <p:clrMapOvr>
    <a:masterClrMapping/>
  </p:clrMapOvr>
  <p:transition spd="slow">
    <p:cover dir="r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82" y="2"/>
            <a:ext cx="8231029" cy="1200521"/>
          </a:xfrm>
          <a:prstGeom prst="rect">
            <a:avLst/>
          </a:prstGeom>
        </p:spPr>
        <p:txBody>
          <a:bodyPr lIns="91432" tIns="45716" rIns="91432" bIns="45716"/>
          <a:lstStyle/>
          <a:p>
            <a:r>
              <a:rPr lang="zh-CN" altLang="en-US" smtClean="0"/>
              <a:t>单击此处编辑母版标题样式</a:t>
            </a:r>
            <a:endParaRPr lang="en-US"/>
          </a:p>
        </p:txBody>
      </p:sp>
      <p:sp>
        <p:nvSpPr>
          <p:cNvPr id="4" name="Content Placeholder 3"/>
          <p:cNvSpPr>
            <a:spLocks noGrp="1"/>
          </p:cNvSpPr>
          <p:nvPr>
            <p:ph sz="half" idx="2"/>
          </p:nvPr>
        </p:nvSpPr>
        <p:spPr>
          <a:xfrm>
            <a:off x="4649007" y="1200521"/>
            <a:ext cx="4039301" cy="3395520"/>
          </a:xfrm>
          <a:prstGeom prst="rect">
            <a:avLst/>
          </a:prstGeom>
        </p:spPr>
        <p:txBody>
          <a:bodyPr lIns="91432" tIns="45716" rIns="91432" bIns="45716"/>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smtClean="0"/>
          </a:p>
        </p:txBody>
      </p:sp>
      <p:sp>
        <p:nvSpPr>
          <p:cNvPr id="5" name="Date Placeholder 4"/>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fld>
            <a:endParaRPr lang="en-US"/>
          </a:p>
        </p:txBody>
      </p:sp>
      <p:sp>
        <p:nvSpPr>
          <p:cNvPr id="6" name="Footer Placeholder 5"/>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p>
        </p:txBody>
      </p:sp>
      <p:sp>
        <p:nvSpPr>
          <p:cNvPr id="7" name="Slide Number Placeholder 6"/>
          <p:cNvSpPr>
            <a:spLocks noGrp="1"/>
          </p:cNvSpPr>
          <p:nvPr>
            <p:ph type="sldNum" sz="quarter" idx="12"/>
          </p:nvPr>
        </p:nvSpPr>
        <p:spPr>
          <a:xfrm>
            <a:off x="8544762" y="4768735"/>
            <a:ext cx="562073" cy="273928"/>
          </a:xfrm>
          <a:prstGeom prst="rect">
            <a:avLst/>
          </a:prstGeom>
        </p:spPr>
        <p:txBody>
          <a:bodyPr lIns="91432" tIns="45716" rIns="91432" bIns="45716"/>
          <a:lstStyle/>
          <a:p>
            <a:pPr eaLnBrk="1" latinLnBrk="0" hangingPunct="1"/>
            <a:fld id="{D5BBC35B-A44B-4119-B8DA-DE9E3DFADA20}" type="slidenum">
              <a:rPr kumimoji="0" lang="en-US" smtClean="0"/>
            </a:fld>
            <a:endParaRPr kumimoji="0" lang="en-US"/>
          </a:p>
        </p:txBody>
      </p:sp>
      <p:sp>
        <p:nvSpPr>
          <p:cNvPr id="9" name="Content Placeholder 8"/>
          <p:cNvSpPr>
            <a:spLocks noGrp="1"/>
          </p:cNvSpPr>
          <p:nvPr>
            <p:ph sz="quarter" idx="13"/>
          </p:nvPr>
        </p:nvSpPr>
        <p:spPr>
          <a:xfrm>
            <a:off x="365823" y="1200521"/>
            <a:ext cx="4042350" cy="3395758"/>
          </a:xfrm>
          <a:prstGeom prst="rect">
            <a:avLst/>
          </a:prstGeom>
        </p:spPr>
        <p:txBody>
          <a:bodyPr lIns="91432" tIns="45716" rIns="91432" bIns="45716"/>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Tree>
  </p:cSld>
  <p:clrMapOvr>
    <a:masterClrMapping/>
  </p:clrMapOvr>
  <p:transition spd="slow">
    <p:cover dir="r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82" y="2"/>
            <a:ext cx="8231029" cy="1200521"/>
          </a:xfrm>
          <a:prstGeom prst="rect">
            <a:avLst/>
          </a:prstGeom>
        </p:spPr>
        <p:txBody>
          <a:bodyPr lIns="91432" tIns="45716" rIns="91432" bIns="45716"/>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79" y="1200523"/>
            <a:ext cx="4040890" cy="457341"/>
          </a:xfrm>
          <a:prstGeom prst="rect">
            <a:avLst/>
          </a:prstGeom>
        </p:spPr>
        <p:txBody>
          <a:bodyPr lIns="91432" tIns="45716" rIns="91432" bIns="45716"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5" name="Text Placeholder 4"/>
          <p:cNvSpPr>
            <a:spLocks noGrp="1"/>
          </p:cNvSpPr>
          <p:nvPr>
            <p:ph type="body" sz="quarter" idx="3"/>
          </p:nvPr>
        </p:nvSpPr>
        <p:spPr>
          <a:xfrm>
            <a:off x="4649008" y="1200523"/>
            <a:ext cx="4042477" cy="457341"/>
          </a:xfrm>
          <a:prstGeom prst="rect">
            <a:avLst/>
          </a:prstGeom>
        </p:spPr>
        <p:txBody>
          <a:bodyPr lIns="91432" tIns="45716" rIns="91432" bIns="45716"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7" name="Date Placeholder 6"/>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fld>
            <a:endParaRPr lang="en-US"/>
          </a:p>
        </p:txBody>
      </p:sp>
      <p:sp>
        <p:nvSpPr>
          <p:cNvPr id="8" name="Footer Placeholder 7"/>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p>
        </p:txBody>
      </p:sp>
      <p:sp>
        <p:nvSpPr>
          <p:cNvPr id="9" name="Slide Number Placeholder 8"/>
          <p:cNvSpPr>
            <a:spLocks noGrp="1"/>
          </p:cNvSpPr>
          <p:nvPr>
            <p:ph type="sldNum" sz="quarter" idx="12"/>
          </p:nvPr>
        </p:nvSpPr>
        <p:spPr>
          <a:xfrm>
            <a:off x="8544762" y="4768735"/>
            <a:ext cx="562073" cy="273928"/>
          </a:xfrm>
          <a:prstGeom prst="rect">
            <a:avLst/>
          </a:prstGeom>
        </p:spPr>
        <p:txBody>
          <a:bodyPr lIns="91432" tIns="45716" rIns="91432" bIns="45716"/>
          <a:lstStyle/>
          <a:p>
            <a:pPr eaLnBrk="1" latinLnBrk="0" hangingPunct="1"/>
            <a:fld id="{D5BBC35B-A44B-4119-B8DA-DE9E3DFADA20}" type="slidenum">
              <a:rPr kumimoji="0" lang="en-US" smtClean="0"/>
            </a:fld>
            <a:endParaRPr kumimoji="0" lang="en-US"/>
          </a:p>
        </p:txBody>
      </p:sp>
      <p:sp>
        <p:nvSpPr>
          <p:cNvPr id="11" name="Content Placeholder 10"/>
          <p:cNvSpPr>
            <a:spLocks noGrp="1"/>
          </p:cNvSpPr>
          <p:nvPr>
            <p:ph sz="quarter" idx="13"/>
          </p:nvPr>
        </p:nvSpPr>
        <p:spPr>
          <a:xfrm>
            <a:off x="457279" y="1660149"/>
            <a:ext cx="4042350" cy="2936130"/>
          </a:xfrm>
          <a:prstGeom prst="rect">
            <a:avLst/>
          </a:prstGeom>
        </p:spPr>
        <p:txBody>
          <a:bodyPr lIns="91432" tIns="45716" rIns="91432" bIns="45716"/>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13" name="Content Placeholder 12"/>
          <p:cNvSpPr>
            <a:spLocks noGrp="1"/>
          </p:cNvSpPr>
          <p:nvPr>
            <p:ph sz="quarter" idx="14"/>
          </p:nvPr>
        </p:nvSpPr>
        <p:spPr>
          <a:xfrm>
            <a:off x="4673395" y="1660149"/>
            <a:ext cx="4042350" cy="2935796"/>
          </a:xfrm>
          <a:prstGeom prst="rect">
            <a:avLst/>
          </a:prstGeom>
        </p:spPr>
        <p:txBody>
          <a:bodyPr lIns="91432" tIns="45716" rIns="91432" bIns="45716"/>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Tree>
  </p:cSld>
  <p:clrMapOvr>
    <a:masterClrMapping/>
  </p:clrMapOvr>
  <p:transition spd="slow">
    <p:cover dir="rd"/>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82" y="2"/>
            <a:ext cx="8231029" cy="1200521"/>
          </a:xfrm>
          <a:prstGeom prst="rect">
            <a:avLst/>
          </a:prstGeom>
        </p:spPr>
        <p:txBody>
          <a:bodyPr lIns="91432" tIns="45716" rIns="91432" bIns="45716"/>
          <a:lstStyle/>
          <a:p>
            <a:r>
              <a:rPr lang="zh-CN" altLang="en-US" smtClean="0"/>
              <a:t>单击此处编辑母版标题样式</a:t>
            </a:r>
            <a:endParaRPr lang="en-US" dirty="0"/>
          </a:p>
        </p:txBody>
      </p:sp>
      <p:sp>
        <p:nvSpPr>
          <p:cNvPr id="3" name="Date Placeholder 2"/>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fld>
            <a:endParaRPr lang="en-US"/>
          </a:p>
        </p:txBody>
      </p:sp>
      <p:sp>
        <p:nvSpPr>
          <p:cNvPr id="4" name="Footer Placeholder 3"/>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p>
        </p:txBody>
      </p:sp>
      <p:sp>
        <p:nvSpPr>
          <p:cNvPr id="5" name="Slide Number Placeholder 4"/>
          <p:cNvSpPr>
            <a:spLocks noGrp="1"/>
          </p:cNvSpPr>
          <p:nvPr>
            <p:ph type="sldNum" sz="quarter" idx="12"/>
          </p:nvPr>
        </p:nvSpPr>
        <p:spPr>
          <a:xfrm>
            <a:off x="8544762" y="4768735"/>
            <a:ext cx="562073" cy="273928"/>
          </a:xfrm>
          <a:prstGeom prst="rect">
            <a:avLst/>
          </a:prstGeom>
        </p:spPr>
        <p:txBody>
          <a:bodyPr lIns="91432" tIns="45716" rIns="91432" bIns="45716"/>
          <a:lstStyle/>
          <a:p>
            <a:pPr eaLnBrk="1" latinLnBrk="0" hangingPunct="1"/>
            <a:fld id="{D5BBC35B-A44B-4119-B8DA-DE9E3DFADA20}" type="slidenum">
              <a:rPr kumimoji="0" lang="en-US" smtClean="0"/>
            </a:fld>
            <a:endParaRPr kumimoji="0" lang="en-US"/>
          </a:p>
        </p:txBody>
      </p:sp>
    </p:spTree>
  </p:cSld>
  <p:clrMapOvr>
    <a:masterClrMapping/>
  </p:clrMapOvr>
  <p:transition spd="slow">
    <p:cover dir="rd"/>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8908"/>
            <a:ext cx="9144000" cy="51407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over dir="rd"/>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908114" y="200087"/>
            <a:ext cx="3008835" cy="1572110"/>
          </a:xfrm>
          <a:prstGeom prst="rect">
            <a:avLst/>
          </a:prstGeom>
        </p:spPr>
        <p:txBody>
          <a:bodyPr lIns="91432" tIns="45716" rIns="91432" bIns="45716" anchor="b"/>
          <a:lstStyle>
            <a:lvl1pPr algn="ctr">
              <a:defRPr sz="2800" b="0">
                <a:effectLst>
                  <a:outerShdw blurRad="50800" dist="25400" dir="5400000" algn="t" rotWithShape="0">
                    <a:prstClr val="black">
                      <a:alpha val="25000"/>
                    </a:prstClr>
                  </a:outerShdw>
                </a:effectLst>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719264" y="204851"/>
            <a:ext cx="4996731" cy="4391190"/>
          </a:xfrm>
          <a:prstGeom prst="rect">
            <a:avLst/>
          </a:prstGeom>
        </p:spPr>
        <p:txBody>
          <a:bodyPr lIns="91432" tIns="45716" rIns="91432" bIns="45716"/>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5908114" y="1829365"/>
            <a:ext cx="3008835" cy="2766676"/>
          </a:xfrm>
          <a:prstGeom prst="rect">
            <a:avLst/>
          </a:prstGeom>
        </p:spPr>
        <p:txBody>
          <a:bodyPr lIns="91432" tIns="45716" rIns="91432" bIns="45716">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fld>
            <a:endParaRPr lang="en-US"/>
          </a:p>
        </p:txBody>
      </p:sp>
      <p:sp>
        <p:nvSpPr>
          <p:cNvPr id="6" name="Footer Placeholder 5"/>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p>
        </p:txBody>
      </p:sp>
      <p:sp>
        <p:nvSpPr>
          <p:cNvPr id="7" name="Slide Number Placeholder 6"/>
          <p:cNvSpPr>
            <a:spLocks noGrp="1"/>
          </p:cNvSpPr>
          <p:nvPr>
            <p:ph type="sldNum" sz="quarter" idx="12"/>
          </p:nvPr>
        </p:nvSpPr>
        <p:spPr>
          <a:xfrm>
            <a:off x="8544762" y="4768735"/>
            <a:ext cx="562073" cy="273928"/>
          </a:xfrm>
          <a:prstGeom prst="rect">
            <a:avLst/>
          </a:prstGeom>
        </p:spPr>
        <p:txBody>
          <a:bodyPr lIns="91432" tIns="45716" rIns="91432" bIns="45716"/>
          <a:lstStyle/>
          <a:p>
            <a:pPr eaLnBrk="1" latinLnBrk="0" hangingPunct="1"/>
            <a:fld id="{D5BBC35B-A44B-4119-B8DA-DE9E3DFADA20}" type="slidenum">
              <a:rPr kumimoji="0" lang="en-US" smtClean="0"/>
            </a:fld>
            <a:endParaRPr kumimoji="0" lang="en-US"/>
          </a:p>
        </p:txBody>
      </p:sp>
    </p:spTree>
  </p:cSld>
  <p:clrMapOvr>
    <a:masterClrMapping/>
  </p:clrMapOvr>
  <p:transition spd="slow">
    <p:cover dir="rd"/>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868" y="171503"/>
            <a:ext cx="5712816" cy="671720"/>
          </a:xfrm>
          <a:prstGeom prst="rect">
            <a:avLst/>
          </a:prstGeom>
        </p:spPr>
        <p:txBody>
          <a:bodyPr lIns="91432" tIns="45716" rIns="91432" bIns="45716" anchor="b"/>
          <a:lstStyle>
            <a:lvl1pPr algn="ctr">
              <a:defRPr sz="2800" b="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1508390" y="857515"/>
            <a:ext cx="6055775" cy="3406834"/>
          </a:xfrm>
          <a:prstGeom prst="rect">
            <a:avLst/>
          </a:prstGeom>
          <a:ln w="76200">
            <a:solidFill>
              <a:schemeClr val="bg1"/>
            </a:solidFill>
          </a:ln>
          <a:effectLst>
            <a:outerShdw blurRad="88900" dist="50800" dir="5400000" algn="ctr" rotWithShape="0">
              <a:srgbClr val="000000">
                <a:alpha val="25000"/>
              </a:srgbClr>
            </a:outerShdw>
          </a:effectLst>
        </p:spPr>
        <p:txBody>
          <a:bodyPr lIns="91432" tIns="45716" rIns="91432" bIns="45716"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679868" y="4359033"/>
            <a:ext cx="5712816" cy="400174"/>
          </a:xfrm>
          <a:prstGeom prst="rect">
            <a:avLst/>
          </a:prstGeom>
        </p:spPr>
        <p:txBody>
          <a:bodyPr lIns="91432" tIns="45716" rIns="91432" bIns="45716">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fld>
            <a:endParaRPr lang="en-US">
              <a:solidFill>
                <a:schemeClr val="tx1"/>
              </a:solidFill>
            </a:endParaRPr>
          </a:p>
        </p:txBody>
      </p:sp>
      <p:sp>
        <p:nvSpPr>
          <p:cNvPr id="6" name="Footer Placeholder 5"/>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solidFill>
                <a:schemeClr val="tx1"/>
              </a:solidFill>
            </a:endParaRPr>
          </a:p>
        </p:txBody>
      </p:sp>
      <p:sp>
        <p:nvSpPr>
          <p:cNvPr id="7" name="Slide Number Placeholder 6"/>
          <p:cNvSpPr>
            <a:spLocks noGrp="1"/>
          </p:cNvSpPr>
          <p:nvPr>
            <p:ph type="sldNum" sz="quarter" idx="12"/>
          </p:nvPr>
        </p:nvSpPr>
        <p:spPr>
          <a:xfrm>
            <a:off x="8544762" y="4768735"/>
            <a:ext cx="562073" cy="273928"/>
          </a:xfrm>
          <a:prstGeom prst="rect">
            <a:avLst/>
          </a:prstGeom>
        </p:spPr>
        <p:txBody>
          <a:bodyPr lIns="91432" tIns="45716" rIns="91432" bIns="45716"/>
          <a:lstStyle/>
          <a:p>
            <a:pPr eaLnBrk="1" latinLnBrk="0" hangingPunct="1"/>
            <a:fld id="{D5BBC35B-A44B-4119-B8DA-DE9E3DFADA20}" type="slidenum">
              <a:rPr kumimoji="0" lang="en-US" smtClean="0"/>
            </a:fld>
            <a:endParaRPr kumimoji="0" lang="en-US">
              <a:solidFill>
                <a:schemeClr val="tx1"/>
              </a:solidFill>
            </a:endParaRPr>
          </a:p>
        </p:txBody>
      </p:sp>
    </p:spTree>
  </p:cSld>
  <p:clrMapOvr>
    <a:masterClrMapping/>
  </p:clrMapOvr>
  <p:transition spd="slow">
    <p:cover dir="rd"/>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pic>
        <p:nvPicPr>
          <p:cNvPr id="3074" name="Picture 2" descr="C:\Users\Administrator\Desktop\微立体创业计划\01副本.jp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94" y="0"/>
            <a:ext cx="9144794" cy="514508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cover dir="rd"/>
  </p:transition>
  <p:timing>
    <p:tnLst>
      <p:par>
        <p:cTn id="1" dur="indefinite" restart="never" nodeType="tmRoot"/>
      </p:par>
    </p:tnLst>
  </p:timing>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0.xml"/><Relationship Id="rId3" Type="http://schemas.openxmlformats.org/officeDocument/2006/relationships/image" Target="../media/image4.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oleObject" Target="../embeddings/Workbook1.xls"/></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80" y="665158"/>
            <a:ext cx="9220879" cy="2821786"/>
          </a:xfrm>
          <a:prstGeom prst="rect">
            <a:avLst/>
          </a:prstGeom>
          <a:solidFill>
            <a:srgbClr val="C00000">
              <a:alpha val="75000"/>
            </a:srgbClr>
          </a:solidFill>
          <a:ln w="25400" cap="flat" cmpd="sng" algn="ctr">
            <a:noFill/>
            <a:prstDash val="solid"/>
          </a:ln>
          <a:effectLst/>
        </p:spPr>
        <p:txBody>
          <a:bodyPr lIns="68589" tIns="34295" rIns="68589" bIns="34295" anchor="ctr"/>
          <a:lstStyle/>
          <a:p>
            <a:pPr algn="ctr" eaLnBrk="0" fontAlgn="base" hangingPunct="0">
              <a:spcBef>
                <a:spcPct val="0"/>
              </a:spcBef>
              <a:spcAft>
                <a:spcPct val="0"/>
              </a:spcAft>
              <a:defRPr/>
            </a:pPr>
            <a:endParaRPr lang="zh-CN" altLang="en-US" kern="0">
              <a:solidFill>
                <a:prstClr val="white"/>
              </a:solidFill>
              <a:ea typeface="微软雅黑"/>
            </a:endParaRPr>
          </a:p>
        </p:txBody>
      </p:sp>
      <p:grpSp>
        <p:nvGrpSpPr>
          <p:cNvPr id="46" name="组合 45"/>
          <p:cNvGrpSpPr/>
          <p:nvPr/>
        </p:nvGrpSpPr>
        <p:grpSpPr>
          <a:xfrm>
            <a:off x="762794" y="2095511"/>
            <a:ext cx="7716157" cy="584775"/>
            <a:chOff x="1922774" y="3469364"/>
            <a:chExt cx="8049312" cy="563719"/>
          </a:xfrm>
        </p:grpSpPr>
        <p:sp>
          <p:nvSpPr>
            <p:cNvPr id="12" name="矩形 17"/>
            <p:cNvSpPr>
              <a:spLocks noChangeArrowheads="1"/>
            </p:cNvSpPr>
            <p:nvPr/>
          </p:nvSpPr>
          <p:spPr bwMode="auto">
            <a:xfrm>
              <a:off x="3583594" y="3469364"/>
              <a:ext cx="4710372" cy="563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r>
                <a:rPr lang="zh-CN" altLang="en-US" sz="3200" dirty="0" smtClean="0">
                  <a:solidFill>
                    <a:prstClr val="white"/>
                  </a:solidFill>
                  <a:effectLst>
                    <a:outerShdw blurRad="38100" dist="38100" dir="2700000" algn="tl">
                      <a:srgbClr val="000000">
                        <a:alpha val="43137"/>
                      </a:srgbClr>
                    </a:outerShdw>
                  </a:effectLst>
                  <a:latin typeface="微软雅黑" charset="0"/>
                  <a:ea typeface="微软雅黑" charset="0"/>
                </a:rPr>
                <a:t>区块链上的</a:t>
              </a:r>
              <a:r>
                <a:rPr lang="en-US" altLang="zh-CN" sz="3200" dirty="0" smtClean="0">
                  <a:solidFill>
                    <a:srgbClr val="FFC000"/>
                  </a:solidFill>
                  <a:effectLst>
                    <a:outerShdw blurRad="38100" dist="38100" dir="2700000" algn="tl">
                      <a:srgbClr val="000000">
                        <a:alpha val="43137"/>
                      </a:srgbClr>
                    </a:outerShdw>
                  </a:effectLst>
                  <a:latin typeface="微软雅黑" charset="0"/>
                  <a:ea typeface="微软雅黑" charset="0"/>
                </a:rPr>
                <a:t>P2P</a:t>
              </a:r>
              <a:r>
                <a:rPr lang="zh-CN" altLang="en-US" sz="3200" dirty="0" smtClean="0">
                  <a:solidFill>
                    <a:srgbClr val="FFC000"/>
                  </a:solidFill>
                  <a:effectLst>
                    <a:outerShdw blurRad="38100" dist="38100" dir="2700000" algn="tl">
                      <a:srgbClr val="000000">
                        <a:alpha val="43137"/>
                      </a:srgbClr>
                    </a:outerShdw>
                  </a:effectLst>
                  <a:latin typeface="微软雅黑" charset="0"/>
                  <a:ea typeface="微软雅黑" charset="0"/>
                </a:rPr>
                <a:t>交易所</a:t>
              </a:r>
              <a:endParaRPr lang="en-US" altLang="zh-CN" sz="3200" dirty="0">
                <a:solidFill>
                  <a:srgbClr val="FFC000"/>
                </a:solidFill>
                <a:effectLst>
                  <a:outerShdw blurRad="38100" dist="38100" dir="2700000" algn="tl">
                    <a:srgbClr val="000000">
                      <a:alpha val="43137"/>
                    </a:srgbClr>
                  </a:outerShdw>
                </a:effectLst>
                <a:latin typeface="微软雅黑" charset="0"/>
                <a:ea typeface="微软雅黑" charset="0"/>
              </a:endParaRPr>
            </a:p>
          </p:txBody>
        </p:sp>
        <p:cxnSp>
          <p:nvCxnSpPr>
            <p:cNvPr id="14" name="直接连接符 13"/>
            <p:cNvCxnSpPr/>
            <p:nvPr/>
          </p:nvCxnSpPr>
          <p:spPr bwMode="auto">
            <a:xfrm>
              <a:off x="1922774" y="3708854"/>
              <a:ext cx="1769599" cy="0"/>
            </a:xfrm>
            <a:prstGeom prst="line">
              <a:avLst/>
            </a:prstGeom>
            <a:noFill/>
            <a:ln w="12700" cap="flat" cmpd="sng" algn="ctr">
              <a:solidFill>
                <a:schemeClr val="bg1"/>
              </a:solidFill>
              <a:prstDash val="solid"/>
            </a:ln>
            <a:effectLst/>
          </p:spPr>
        </p:cxnSp>
        <p:cxnSp>
          <p:nvCxnSpPr>
            <p:cNvPr id="15" name="直接连接符 14"/>
            <p:cNvCxnSpPr/>
            <p:nvPr/>
          </p:nvCxnSpPr>
          <p:spPr bwMode="auto">
            <a:xfrm>
              <a:off x="8202487" y="3708854"/>
              <a:ext cx="1769599" cy="0"/>
            </a:xfrm>
            <a:prstGeom prst="line">
              <a:avLst/>
            </a:prstGeom>
            <a:noFill/>
            <a:ln w="12700" cap="flat" cmpd="sng" algn="ctr">
              <a:solidFill>
                <a:schemeClr val="bg1"/>
              </a:solidFill>
              <a:prstDash val="solid"/>
            </a:ln>
            <a:effectLst/>
          </p:spPr>
        </p:cxnSp>
      </p:grpSp>
      <p:grpSp>
        <p:nvGrpSpPr>
          <p:cNvPr id="4" name="组合 3"/>
          <p:cNvGrpSpPr/>
          <p:nvPr/>
        </p:nvGrpSpPr>
        <p:grpSpPr>
          <a:xfrm>
            <a:off x="1677194" y="1123378"/>
            <a:ext cx="449080" cy="537023"/>
            <a:chOff x="1562866" y="1353344"/>
            <a:chExt cx="793712" cy="916656"/>
          </a:xfrm>
        </p:grpSpPr>
        <p:sp>
          <p:nvSpPr>
            <p:cNvPr id="83" name="Freeform 27"/>
            <p:cNvSpPr/>
            <p:nvPr/>
          </p:nvSpPr>
          <p:spPr bwMode="auto">
            <a:xfrm>
              <a:off x="1562866" y="1353344"/>
              <a:ext cx="793712" cy="916656"/>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charset="0"/>
                <a:ea typeface="微软雅黑" charset="0"/>
              </a:endParaRPr>
            </a:p>
          </p:txBody>
        </p:sp>
        <p:sp>
          <p:nvSpPr>
            <p:cNvPr id="3" name="TextBox 2"/>
            <p:cNvSpPr txBox="1"/>
            <p:nvPr/>
          </p:nvSpPr>
          <p:spPr>
            <a:xfrm>
              <a:off x="1600994" y="1429544"/>
              <a:ext cx="723900" cy="784203"/>
            </a:xfrm>
            <a:prstGeom prst="rect">
              <a:avLst/>
            </a:prstGeom>
            <a:noFill/>
          </p:spPr>
          <p:txBody>
            <a:bodyPr wrap="square" rtlCol="0">
              <a:spAutoFit/>
            </a:bodyPr>
            <a:lstStyle/>
            <a:p>
              <a:r>
                <a:rPr lang="zh-CN" altLang="en-US" sz="2400" b="0" kern="2500" spc="140" dirty="0">
                  <a:solidFill>
                    <a:srgbClr val="FFFFFF"/>
                  </a:solidFill>
                  <a:latin typeface="微软雅黑" charset="0"/>
                  <a:ea typeface="微软雅黑" charset="0"/>
                </a:rPr>
                <a:t>上</a:t>
              </a:r>
            </a:p>
          </p:txBody>
        </p:sp>
      </p:grpSp>
      <p:grpSp>
        <p:nvGrpSpPr>
          <p:cNvPr id="13" name="组合 12"/>
          <p:cNvGrpSpPr/>
          <p:nvPr/>
        </p:nvGrpSpPr>
        <p:grpSpPr>
          <a:xfrm>
            <a:off x="2249041" y="1118866"/>
            <a:ext cx="449080" cy="537022"/>
            <a:chOff x="2600033" y="1348832"/>
            <a:chExt cx="793712" cy="916656"/>
          </a:xfrm>
        </p:grpSpPr>
        <p:sp>
          <p:nvSpPr>
            <p:cNvPr id="86" name="Freeform 27"/>
            <p:cNvSpPr/>
            <p:nvPr/>
          </p:nvSpPr>
          <p:spPr bwMode="auto">
            <a:xfrm>
              <a:off x="2600033" y="1348832"/>
              <a:ext cx="793712" cy="916656"/>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charset="0"/>
                <a:ea typeface="微软雅黑" charset="0"/>
              </a:endParaRPr>
            </a:p>
          </p:txBody>
        </p:sp>
        <p:sp>
          <p:nvSpPr>
            <p:cNvPr id="99" name="TextBox 98"/>
            <p:cNvSpPr txBox="1"/>
            <p:nvPr/>
          </p:nvSpPr>
          <p:spPr>
            <a:xfrm>
              <a:off x="2629694" y="1429543"/>
              <a:ext cx="723900" cy="784203"/>
            </a:xfrm>
            <a:prstGeom prst="rect">
              <a:avLst/>
            </a:prstGeom>
            <a:noFill/>
          </p:spPr>
          <p:txBody>
            <a:bodyPr wrap="square" rtlCol="0">
              <a:spAutoFit/>
            </a:bodyPr>
            <a:lstStyle/>
            <a:p>
              <a:r>
                <a:rPr lang="zh-CN" altLang="en-US" sz="2400" b="0" kern="2500" spc="140" dirty="0">
                  <a:solidFill>
                    <a:srgbClr val="FFFFFF"/>
                  </a:solidFill>
                  <a:latin typeface="微软雅黑" charset="0"/>
                  <a:ea typeface="微软雅黑" charset="0"/>
                </a:rPr>
                <a:t>海</a:t>
              </a:r>
              <a:endParaRPr lang="zh-CN" altLang="en-US" sz="2400" b="0" kern="2500" spc="140" dirty="0" smtClean="0">
                <a:solidFill>
                  <a:srgbClr val="FFFFFF"/>
                </a:solidFill>
                <a:latin typeface="微软雅黑" charset="0"/>
                <a:ea typeface="微软雅黑" charset="0"/>
              </a:endParaRPr>
            </a:p>
          </p:txBody>
        </p:sp>
      </p:grpSp>
      <p:grpSp>
        <p:nvGrpSpPr>
          <p:cNvPr id="18" name="组合 17"/>
          <p:cNvGrpSpPr/>
          <p:nvPr/>
        </p:nvGrpSpPr>
        <p:grpSpPr>
          <a:xfrm>
            <a:off x="2828314" y="1121122"/>
            <a:ext cx="449080" cy="537022"/>
            <a:chOff x="3643750" y="1351088"/>
            <a:chExt cx="793712" cy="916656"/>
          </a:xfrm>
        </p:grpSpPr>
        <p:sp>
          <p:nvSpPr>
            <p:cNvPr id="89" name="Freeform 27"/>
            <p:cNvSpPr/>
            <p:nvPr/>
          </p:nvSpPr>
          <p:spPr bwMode="auto">
            <a:xfrm>
              <a:off x="3643750" y="1351088"/>
              <a:ext cx="793712" cy="916656"/>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charset="0"/>
                <a:ea typeface="微软雅黑" charset="0"/>
              </a:endParaRPr>
            </a:p>
          </p:txBody>
        </p:sp>
        <p:sp>
          <p:nvSpPr>
            <p:cNvPr id="100" name="TextBox 99"/>
            <p:cNvSpPr txBox="1"/>
            <p:nvPr/>
          </p:nvSpPr>
          <p:spPr>
            <a:xfrm>
              <a:off x="3696494" y="1437827"/>
              <a:ext cx="723900" cy="784203"/>
            </a:xfrm>
            <a:prstGeom prst="rect">
              <a:avLst/>
            </a:prstGeom>
            <a:noFill/>
          </p:spPr>
          <p:txBody>
            <a:bodyPr wrap="square" rtlCol="0">
              <a:spAutoFit/>
            </a:bodyPr>
            <a:lstStyle/>
            <a:p>
              <a:r>
                <a:rPr lang="zh-CN" altLang="en-US" sz="2400" b="0" kern="2500" spc="140" dirty="0" smtClean="0">
                  <a:solidFill>
                    <a:srgbClr val="FFFFFF"/>
                  </a:solidFill>
                  <a:latin typeface="微软雅黑" charset="0"/>
                  <a:ea typeface="微软雅黑" charset="0"/>
                </a:rPr>
                <a:t>区</a:t>
              </a:r>
              <a:endParaRPr lang="zh-CN" altLang="en-US" sz="2400" b="0" kern="2500" spc="140" dirty="0">
                <a:solidFill>
                  <a:srgbClr val="FFFFFF"/>
                </a:solidFill>
                <a:latin typeface="微软雅黑" charset="0"/>
                <a:ea typeface="微软雅黑" charset="0"/>
              </a:endParaRPr>
            </a:p>
          </p:txBody>
        </p:sp>
      </p:grpSp>
      <p:grpSp>
        <p:nvGrpSpPr>
          <p:cNvPr id="19" name="组合 18"/>
          <p:cNvGrpSpPr/>
          <p:nvPr/>
        </p:nvGrpSpPr>
        <p:grpSpPr>
          <a:xfrm>
            <a:off x="3426660" y="1121122"/>
            <a:ext cx="449080" cy="537022"/>
            <a:chOff x="4683932" y="1351088"/>
            <a:chExt cx="793712" cy="916656"/>
          </a:xfrm>
        </p:grpSpPr>
        <p:sp>
          <p:nvSpPr>
            <p:cNvPr id="92" name="Freeform 27"/>
            <p:cNvSpPr/>
            <p:nvPr/>
          </p:nvSpPr>
          <p:spPr bwMode="auto">
            <a:xfrm>
              <a:off x="4683932" y="1351088"/>
              <a:ext cx="793712" cy="916656"/>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charset="0"/>
                <a:ea typeface="微软雅黑" charset="0"/>
              </a:endParaRPr>
            </a:p>
          </p:txBody>
        </p:sp>
        <p:sp>
          <p:nvSpPr>
            <p:cNvPr id="101" name="TextBox 100"/>
            <p:cNvSpPr txBox="1"/>
            <p:nvPr/>
          </p:nvSpPr>
          <p:spPr>
            <a:xfrm>
              <a:off x="4725195" y="1425198"/>
              <a:ext cx="723900" cy="784203"/>
            </a:xfrm>
            <a:prstGeom prst="rect">
              <a:avLst/>
            </a:prstGeom>
            <a:noFill/>
          </p:spPr>
          <p:txBody>
            <a:bodyPr wrap="square" rtlCol="0">
              <a:spAutoFit/>
            </a:bodyPr>
            <a:lstStyle/>
            <a:p>
              <a:r>
                <a:rPr lang="zh-CN" altLang="en-US" sz="2400" b="0" kern="2500" spc="140" dirty="0" smtClean="0">
                  <a:solidFill>
                    <a:srgbClr val="FFFFFF"/>
                  </a:solidFill>
                  <a:latin typeface="微软雅黑" charset="0"/>
                  <a:ea typeface="微软雅黑" charset="0"/>
                </a:rPr>
                <a:t>块</a:t>
              </a:r>
            </a:p>
          </p:txBody>
        </p:sp>
      </p:grpSp>
      <p:grpSp>
        <p:nvGrpSpPr>
          <p:cNvPr id="20" name="组合 19"/>
          <p:cNvGrpSpPr/>
          <p:nvPr/>
        </p:nvGrpSpPr>
        <p:grpSpPr>
          <a:xfrm>
            <a:off x="4036260" y="1121122"/>
            <a:ext cx="449080" cy="537022"/>
            <a:chOff x="5731184" y="1351088"/>
            <a:chExt cx="793712" cy="916656"/>
          </a:xfrm>
        </p:grpSpPr>
        <p:sp>
          <p:nvSpPr>
            <p:cNvPr id="95" name="Freeform 27"/>
            <p:cNvSpPr/>
            <p:nvPr/>
          </p:nvSpPr>
          <p:spPr bwMode="auto">
            <a:xfrm>
              <a:off x="5731184" y="1351088"/>
              <a:ext cx="793712" cy="916656"/>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charset="0"/>
                <a:ea typeface="微软雅黑" charset="0"/>
              </a:endParaRPr>
            </a:p>
          </p:txBody>
        </p:sp>
        <p:sp>
          <p:nvSpPr>
            <p:cNvPr id="102" name="TextBox 101"/>
            <p:cNvSpPr txBox="1"/>
            <p:nvPr/>
          </p:nvSpPr>
          <p:spPr>
            <a:xfrm>
              <a:off x="5791994" y="1425198"/>
              <a:ext cx="723900" cy="784203"/>
            </a:xfrm>
            <a:prstGeom prst="rect">
              <a:avLst/>
            </a:prstGeom>
            <a:noFill/>
          </p:spPr>
          <p:txBody>
            <a:bodyPr wrap="square" rtlCol="0">
              <a:spAutoFit/>
            </a:bodyPr>
            <a:lstStyle/>
            <a:p>
              <a:r>
                <a:rPr lang="zh-CN" altLang="en-US" sz="2400" b="0" kern="2500" spc="140" dirty="0" smtClean="0">
                  <a:solidFill>
                    <a:srgbClr val="FFFFFF"/>
                  </a:solidFill>
                  <a:latin typeface="微软雅黑" charset="0"/>
                  <a:ea typeface="微软雅黑" charset="0"/>
                </a:rPr>
                <a:t>链</a:t>
              </a:r>
            </a:p>
          </p:txBody>
        </p:sp>
      </p:grpSp>
      <p:grpSp>
        <p:nvGrpSpPr>
          <p:cNvPr id="21" name="组合 20"/>
          <p:cNvGrpSpPr/>
          <p:nvPr/>
        </p:nvGrpSpPr>
        <p:grpSpPr>
          <a:xfrm>
            <a:off x="4637740" y="1121122"/>
            <a:ext cx="449080" cy="537022"/>
            <a:chOff x="6759606" y="1351088"/>
            <a:chExt cx="793712" cy="916656"/>
          </a:xfrm>
        </p:grpSpPr>
        <p:sp>
          <p:nvSpPr>
            <p:cNvPr id="98" name="Freeform 27"/>
            <p:cNvSpPr/>
            <p:nvPr/>
          </p:nvSpPr>
          <p:spPr bwMode="auto">
            <a:xfrm>
              <a:off x="6759606" y="1351088"/>
              <a:ext cx="793712" cy="916656"/>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charset="0"/>
                <a:ea typeface="微软雅黑" charset="0"/>
              </a:endParaRPr>
            </a:p>
          </p:txBody>
        </p:sp>
        <p:sp>
          <p:nvSpPr>
            <p:cNvPr id="103" name="TextBox 102"/>
            <p:cNvSpPr txBox="1"/>
            <p:nvPr/>
          </p:nvSpPr>
          <p:spPr>
            <a:xfrm>
              <a:off x="6794512" y="1425198"/>
              <a:ext cx="723900" cy="784203"/>
            </a:xfrm>
            <a:prstGeom prst="rect">
              <a:avLst/>
            </a:prstGeom>
            <a:noFill/>
          </p:spPr>
          <p:txBody>
            <a:bodyPr wrap="square" rtlCol="0">
              <a:spAutoFit/>
            </a:bodyPr>
            <a:lstStyle/>
            <a:p>
              <a:r>
                <a:rPr lang="zh-CN" altLang="en-US" sz="2400" kern="2500" spc="140" dirty="0" smtClean="0">
                  <a:latin typeface="微软雅黑" charset="0"/>
                  <a:ea typeface="微软雅黑" charset="0"/>
                </a:rPr>
                <a:t>黑</a:t>
              </a:r>
              <a:endParaRPr lang="zh-CN" altLang="en-US" sz="2400" kern="2500" spc="140" dirty="0">
                <a:latin typeface="微软雅黑" charset="0"/>
                <a:ea typeface="微软雅黑" charset="0"/>
              </a:endParaRPr>
            </a:p>
          </p:txBody>
        </p:sp>
      </p:grpSp>
      <p:pic>
        <p:nvPicPr>
          <p:cNvPr id="5" name="shaping of the world.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a:stretch>
            <a:fillRect/>
          </a:stretch>
        </p:blipFill>
        <p:spPr>
          <a:xfrm>
            <a:off x="-837406" y="4037794"/>
            <a:ext cx="487362" cy="487362"/>
          </a:xfrm>
          <a:prstGeom prst="rect">
            <a:avLst/>
          </a:prstGeom>
        </p:spPr>
      </p:pic>
      <p:sp>
        <p:nvSpPr>
          <p:cNvPr id="7" name="文本框 6"/>
          <p:cNvSpPr txBox="1"/>
          <p:nvPr/>
        </p:nvSpPr>
        <p:spPr>
          <a:xfrm>
            <a:off x="1779905" y="2874367"/>
            <a:ext cx="5612765" cy="307777"/>
          </a:xfrm>
          <a:prstGeom prst="rect">
            <a:avLst/>
          </a:prstGeom>
          <a:noFill/>
        </p:spPr>
        <p:txBody>
          <a:bodyPr wrap="square" rtlCol="0">
            <a:spAutoFit/>
          </a:bodyPr>
          <a:lstStyle/>
          <a:p>
            <a:r>
              <a:rPr lang="en-US" altLang="zh-CN" sz="1400" dirty="0">
                <a:solidFill>
                  <a:prstClr val="white"/>
                </a:solidFill>
                <a:effectLst>
                  <a:outerShdw blurRad="38100" dist="38100" dir="2700000" algn="tl">
                    <a:srgbClr val="000000">
                      <a:alpha val="43137"/>
                    </a:srgbClr>
                  </a:outerShdw>
                </a:effectLst>
                <a:latin typeface="微软雅黑" charset="0"/>
                <a:ea typeface="微软雅黑" charset="0"/>
                <a:sym typeface="+mn-ea"/>
              </a:rPr>
              <a:t>Blockchain </a:t>
            </a:r>
            <a:r>
              <a:rPr lang="en-US" altLang="zh-CN" sz="1400" dirty="0" smtClean="0">
                <a:solidFill>
                  <a:prstClr val="white"/>
                </a:solidFill>
                <a:effectLst>
                  <a:outerShdw blurRad="38100" dist="38100" dir="2700000" algn="tl">
                    <a:srgbClr val="000000">
                      <a:alpha val="43137"/>
                    </a:srgbClr>
                  </a:outerShdw>
                </a:effectLst>
                <a:latin typeface="微软雅黑" charset="0"/>
                <a:ea typeface="微软雅黑" charset="0"/>
                <a:sym typeface="+mn-ea"/>
              </a:rPr>
              <a:t>+P2P+Exchange</a:t>
            </a:r>
            <a:endParaRPr lang="zh-CN" altLang="en-US" sz="1400" dirty="0">
              <a:effectLst>
                <a:outerShdw blurRad="38100" dist="38100" dir="2700000" algn="tl">
                  <a:srgbClr val="000000">
                    <a:alpha val="43137"/>
                  </a:srgbClr>
                </a:outerShdw>
              </a:effectLst>
            </a:endParaRPr>
          </a:p>
        </p:txBody>
      </p:sp>
      <p:grpSp>
        <p:nvGrpSpPr>
          <p:cNvPr id="90" name="组合 89"/>
          <p:cNvGrpSpPr/>
          <p:nvPr/>
        </p:nvGrpSpPr>
        <p:grpSpPr>
          <a:xfrm>
            <a:off x="5232200" y="1118866"/>
            <a:ext cx="449080" cy="537022"/>
            <a:chOff x="6759606" y="1351088"/>
            <a:chExt cx="793712" cy="916656"/>
          </a:xfrm>
        </p:grpSpPr>
        <p:sp>
          <p:nvSpPr>
            <p:cNvPr id="91" name="Freeform 27"/>
            <p:cNvSpPr/>
            <p:nvPr/>
          </p:nvSpPr>
          <p:spPr bwMode="auto">
            <a:xfrm>
              <a:off x="6759606" y="1351088"/>
              <a:ext cx="793712" cy="916656"/>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charset="0"/>
                <a:ea typeface="微软雅黑" charset="0"/>
              </a:endParaRPr>
            </a:p>
          </p:txBody>
        </p:sp>
        <p:sp>
          <p:nvSpPr>
            <p:cNvPr id="93" name="TextBox 92"/>
            <p:cNvSpPr txBox="1"/>
            <p:nvPr/>
          </p:nvSpPr>
          <p:spPr>
            <a:xfrm>
              <a:off x="6794512" y="1425198"/>
              <a:ext cx="723900" cy="784203"/>
            </a:xfrm>
            <a:prstGeom prst="rect">
              <a:avLst/>
            </a:prstGeom>
            <a:noFill/>
          </p:spPr>
          <p:txBody>
            <a:bodyPr wrap="square" rtlCol="0">
              <a:spAutoFit/>
            </a:bodyPr>
            <a:lstStyle/>
            <a:p>
              <a:r>
                <a:rPr lang="zh-CN" altLang="en-US" sz="2400" kern="2500" spc="140" dirty="0" smtClean="0">
                  <a:latin typeface="微软雅黑" charset="0"/>
                  <a:ea typeface="微软雅黑" charset="0"/>
                </a:rPr>
                <a:t>客</a:t>
              </a:r>
              <a:endParaRPr lang="zh-CN" altLang="en-US" sz="2400" kern="2500" spc="140" dirty="0">
                <a:latin typeface="微软雅黑" charset="0"/>
                <a:ea typeface="微软雅黑" charset="0"/>
              </a:endParaRPr>
            </a:p>
          </p:txBody>
        </p:sp>
      </p:grpSp>
      <p:grpSp>
        <p:nvGrpSpPr>
          <p:cNvPr id="94" name="组合 93"/>
          <p:cNvGrpSpPr/>
          <p:nvPr/>
        </p:nvGrpSpPr>
        <p:grpSpPr>
          <a:xfrm>
            <a:off x="5841800" y="1121122"/>
            <a:ext cx="449080" cy="537022"/>
            <a:chOff x="6759606" y="1351088"/>
            <a:chExt cx="793712" cy="916656"/>
          </a:xfrm>
        </p:grpSpPr>
        <p:sp>
          <p:nvSpPr>
            <p:cNvPr id="96" name="Freeform 27"/>
            <p:cNvSpPr/>
            <p:nvPr/>
          </p:nvSpPr>
          <p:spPr bwMode="auto">
            <a:xfrm>
              <a:off x="6759606" y="1351088"/>
              <a:ext cx="793712" cy="916656"/>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charset="0"/>
                <a:ea typeface="微软雅黑" charset="0"/>
              </a:endParaRPr>
            </a:p>
          </p:txBody>
        </p:sp>
        <p:sp>
          <p:nvSpPr>
            <p:cNvPr id="97" name="TextBox 96"/>
            <p:cNvSpPr txBox="1"/>
            <p:nvPr/>
          </p:nvSpPr>
          <p:spPr>
            <a:xfrm>
              <a:off x="6794512" y="1425198"/>
              <a:ext cx="723900" cy="784203"/>
            </a:xfrm>
            <a:prstGeom prst="rect">
              <a:avLst/>
            </a:prstGeom>
            <a:noFill/>
          </p:spPr>
          <p:txBody>
            <a:bodyPr wrap="square" rtlCol="0">
              <a:spAutoFit/>
            </a:bodyPr>
            <a:lstStyle/>
            <a:p>
              <a:r>
                <a:rPr lang="zh-CN" altLang="en-US" sz="2400" b="0" kern="2500" spc="140" dirty="0">
                  <a:solidFill>
                    <a:srgbClr val="FFFFFF"/>
                  </a:solidFill>
                  <a:latin typeface="微软雅黑" charset="0"/>
                  <a:ea typeface="微软雅黑" charset="0"/>
                </a:rPr>
                <a:t>马</a:t>
              </a:r>
            </a:p>
          </p:txBody>
        </p:sp>
      </p:grpSp>
      <p:grpSp>
        <p:nvGrpSpPr>
          <p:cNvPr id="104" name="组合 103"/>
          <p:cNvGrpSpPr/>
          <p:nvPr/>
        </p:nvGrpSpPr>
        <p:grpSpPr>
          <a:xfrm>
            <a:off x="6451400" y="1136418"/>
            <a:ext cx="449080" cy="537022"/>
            <a:chOff x="6759606" y="1351088"/>
            <a:chExt cx="793712" cy="916656"/>
          </a:xfrm>
        </p:grpSpPr>
        <p:sp>
          <p:nvSpPr>
            <p:cNvPr id="106" name="Freeform 27"/>
            <p:cNvSpPr/>
            <p:nvPr/>
          </p:nvSpPr>
          <p:spPr bwMode="auto">
            <a:xfrm>
              <a:off x="6759606" y="1351088"/>
              <a:ext cx="793712" cy="916656"/>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charset="0"/>
                <a:ea typeface="微软雅黑" charset="0"/>
              </a:endParaRPr>
            </a:p>
          </p:txBody>
        </p:sp>
        <p:sp>
          <p:nvSpPr>
            <p:cNvPr id="107" name="TextBox 106"/>
            <p:cNvSpPr txBox="1"/>
            <p:nvPr/>
          </p:nvSpPr>
          <p:spPr>
            <a:xfrm>
              <a:off x="6794512" y="1425198"/>
              <a:ext cx="723900" cy="784203"/>
            </a:xfrm>
            <a:prstGeom prst="rect">
              <a:avLst/>
            </a:prstGeom>
            <a:noFill/>
          </p:spPr>
          <p:txBody>
            <a:bodyPr wrap="square" rtlCol="0">
              <a:spAutoFit/>
            </a:bodyPr>
            <a:lstStyle/>
            <a:p>
              <a:r>
                <a:rPr lang="zh-CN" altLang="en-US" sz="2400" b="0" kern="2500" spc="140" dirty="0" smtClean="0">
                  <a:solidFill>
                    <a:srgbClr val="FFFFFF"/>
                  </a:solidFill>
                  <a:latin typeface="微软雅黑" charset="0"/>
                  <a:ea typeface="微软雅黑" charset="0"/>
                </a:rPr>
                <a:t>拉</a:t>
              </a:r>
              <a:endParaRPr lang="zh-CN" altLang="en-US" sz="2400" b="0" kern="2500" spc="140" dirty="0">
                <a:solidFill>
                  <a:srgbClr val="FFFFFF"/>
                </a:solidFill>
                <a:latin typeface="微软雅黑" charset="0"/>
                <a:ea typeface="微软雅黑" charset="0"/>
              </a:endParaRPr>
            </a:p>
          </p:txBody>
        </p:sp>
      </p:grpSp>
      <p:grpSp>
        <p:nvGrpSpPr>
          <p:cNvPr id="108" name="组合 107"/>
          <p:cNvGrpSpPr/>
          <p:nvPr/>
        </p:nvGrpSpPr>
        <p:grpSpPr>
          <a:xfrm>
            <a:off x="7052880" y="1124744"/>
            <a:ext cx="449080" cy="537022"/>
            <a:chOff x="6759606" y="1351088"/>
            <a:chExt cx="793712" cy="916656"/>
          </a:xfrm>
        </p:grpSpPr>
        <p:sp>
          <p:nvSpPr>
            <p:cNvPr id="109" name="Freeform 27"/>
            <p:cNvSpPr/>
            <p:nvPr/>
          </p:nvSpPr>
          <p:spPr bwMode="auto">
            <a:xfrm>
              <a:off x="6759606" y="1351088"/>
              <a:ext cx="793712" cy="916656"/>
            </a:xfrm>
            <a:custGeom>
              <a:avLst/>
              <a:gdLst>
                <a:gd name="T0" fmla="*/ 1098 w 2195"/>
                <a:gd name="T1" fmla="*/ 2535 h 2535"/>
                <a:gd name="T2" fmla="*/ 0 w 2195"/>
                <a:gd name="T3" fmla="*/ 1903 h 2535"/>
                <a:gd name="T4" fmla="*/ 0 w 2195"/>
                <a:gd name="T5" fmla="*/ 634 h 2535"/>
                <a:gd name="T6" fmla="*/ 1098 w 2195"/>
                <a:gd name="T7" fmla="*/ 0 h 2535"/>
                <a:gd name="T8" fmla="*/ 2195 w 2195"/>
                <a:gd name="T9" fmla="*/ 634 h 2535"/>
                <a:gd name="T10" fmla="*/ 2195 w 2195"/>
                <a:gd name="T11" fmla="*/ 1903 h 2535"/>
                <a:gd name="T12" fmla="*/ 1098 w 2195"/>
                <a:gd name="T13" fmla="*/ 2535 h 2535"/>
              </a:gdLst>
              <a:ahLst/>
              <a:cxnLst>
                <a:cxn ang="0">
                  <a:pos x="T0" y="T1"/>
                </a:cxn>
                <a:cxn ang="0">
                  <a:pos x="T2" y="T3"/>
                </a:cxn>
                <a:cxn ang="0">
                  <a:pos x="T4" y="T5"/>
                </a:cxn>
                <a:cxn ang="0">
                  <a:pos x="T6" y="T7"/>
                </a:cxn>
                <a:cxn ang="0">
                  <a:pos x="T8" y="T9"/>
                </a:cxn>
                <a:cxn ang="0">
                  <a:pos x="T10" y="T11"/>
                </a:cxn>
                <a:cxn ang="0">
                  <a:pos x="T12" y="T13"/>
                </a:cxn>
              </a:cxnLst>
              <a:rect l="0" t="0" r="r" b="b"/>
              <a:pathLst>
                <a:path w="2195" h="2535">
                  <a:moveTo>
                    <a:pt x="1098" y="2535"/>
                  </a:moveTo>
                  <a:lnTo>
                    <a:pt x="0" y="1903"/>
                  </a:lnTo>
                  <a:lnTo>
                    <a:pt x="0" y="634"/>
                  </a:lnTo>
                  <a:lnTo>
                    <a:pt x="1098" y="0"/>
                  </a:lnTo>
                  <a:lnTo>
                    <a:pt x="2195" y="634"/>
                  </a:lnTo>
                  <a:lnTo>
                    <a:pt x="2195" y="1903"/>
                  </a:lnTo>
                  <a:lnTo>
                    <a:pt x="1098" y="2535"/>
                  </a:lnTo>
                  <a:close/>
                </a:path>
              </a:pathLst>
            </a:custGeom>
            <a:gradFill>
              <a:gsLst>
                <a:gs pos="22000">
                  <a:schemeClr val="bg1">
                    <a:alpha val="40000"/>
                  </a:schemeClr>
                </a:gs>
                <a:gs pos="50000">
                  <a:srgbClr val="FFFFFF">
                    <a:alpha val="10000"/>
                  </a:srgbClr>
                </a:gs>
                <a:gs pos="50000">
                  <a:schemeClr val="bg1">
                    <a:alpha val="20000"/>
                  </a:schemeClr>
                </a:gs>
                <a:gs pos="15000">
                  <a:schemeClr val="bg1">
                    <a:alpha val="87000"/>
                  </a:schemeClr>
                </a:gs>
              </a:gsLst>
              <a:lin ang="2700000" scaled="0"/>
            </a:gradFill>
            <a:ln>
              <a:gradFill>
                <a:gsLst>
                  <a:gs pos="75000">
                    <a:srgbClr val="F0F0F0"/>
                  </a:gs>
                  <a:gs pos="50000">
                    <a:srgbClr val="C8C8C8"/>
                  </a:gs>
                  <a:gs pos="25000">
                    <a:srgbClr val="F0F0F0"/>
                  </a:gs>
                  <a:gs pos="0">
                    <a:schemeClr val="bg1"/>
                  </a:gs>
                  <a:gs pos="100000">
                    <a:schemeClr val="bg1"/>
                  </a:gs>
                </a:gsLst>
                <a:lin ang="2700000" scaled="0"/>
              </a:gradFill>
            </a:ln>
            <a:effectLst>
              <a:outerShdw blurRad="2286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charset="0"/>
                <a:ea typeface="微软雅黑" charset="0"/>
              </a:endParaRPr>
            </a:p>
          </p:txBody>
        </p:sp>
        <p:sp>
          <p:nvSpPr>
            <p:cNvPr id="110" name="TextBox 109"/>
            <p:cNvSpPr txBox="1"/>
            <p:nvPr/>
          </p:nvSpPr>
          <p:spPr>
            <a:xfrm>
              <a:off x="6794512" y="1425198"/>
              <a:ext cx="723900" cy="784203"/>
            </a:xfrm>
            <a:prstGeom prst="rect">
              <a:avLst/>
            </a:prstGeom>
            <a:noFill/>
          </p:spPr>
          <p:txBody>
            <a:bodyPr wrap="square" rtlCol="0">
              <a:spAutoFit/>
            </a:bodyPr>
            <a:lstStyle/>
            <a:p>
              <a:r>
                <a:rPr lang="zh-CN" altLang="en-US" sz="2400" b="0" kern="2500" spc="140" dirty="0" smtClean="0">
                  <a:solidFill>
                    <a:srgbClr val="FFFFFF"/>
                  </a:solidFill>
                  <a:latin typeface="微软雅黑" charset="0"/>
                  <a:ea typeface="微软雅黑" charset="0"/>
                </a:rPr>
                <a:t>松</a:t>
              </a:r>
              <a:endParaRPr lang="zh-CN" altLang="en-US" sz="2400" b="0" kern="2500" spc="140" dirty="0">
                <a:solidFill>
                  <a:srgbClr val="FFFFFF"/>
                </a:solidFill>
                <a:latin typeface="微软雅黑" charset="0"/>
                <a:ea typeface="微软雅黑" charset="0"/>
              </a:endParaRPr>
            </a:p>
          </p:txBody>
        </p:sp>
      </p:grpSp>
      <p:sp>
        <p:nvSpPr>
          <p:cNvPr id="111" name="文本框 6"/>
          <p:cNvSpPr txBox="1"/>
          <p:nvPr/>
        </p:nvSpPr>
        <p:spPr>
          <a:xfrm>
            <a:off x="1779429" y="4550767"/>
            <a:ext cx="5612765" cy="307777"/>
          </a:xfrm>
          <a:prstGeom prst="rect">
            <a:avLst/>
          </a:prstGeom>
          <a:noFill/>
        </p:spPr>
        <p:txBody>
          <a:bodyPr wrap="square" rtlCol="0">
            <a:spAutoFit/>
          </a:bodyPr>
          <a:lstStyle/>
          <a:p>
            <a:r>
              <a:rPr lang="zh-CN" altLang="en-US" sz="1400" dirty="0" smtClean="0">
                <a:solidFill>
                  <a:schemeClr val="tx1">
                    <a:lumMod val="75000"/>
                    <a:lumOff val="25000"/>
                  </a:schemeClr>
                </a:solidFill>
                <a:effectLst>
                  <a:outerShdw blurRad="38100" dist="38100" dir="2700000" algn="tl">
                    <a:srgbClr val="000000">
                      <a:alpha val="43137"/>
                    </a:srgbClr>
                  </a:outerShdw>
                </a:effectLst>
              </a:rPr>
              <a:t>参赛方：杭州复杂美科技有限公司</a:t>
            </a:r>
            <a:r>
              <a:rPr lang="en-US" altLang="zh-CN" sz="1400" dirty="0" smtClean="0">
                <a:solidFill>
                  <a:schemeClr val="tx1">
                    <a:lumMod val="75000"/>
                    <a:lumOff val="25000"/>
                  </a:schemeClr>
                </a:solidFill>
                <a:effectLst>
                  <a:outerShdw blurRad="38100" dist="38100" dir="2700000" algn="tl">
                    <a:srgbClr val="000000">
                      <a:alpha val="43137"/>
                    </a:srgbClr>
                  </a:outerShdw>
                </a:effectLst>
              </a:rPr>
              <a:t>----BITYUAN</a:t>
            </a:r>
            <a:r>
              <a:rPr lang="zh-CN" altLang="en-US" sz="1400" dirty="0" smtClean="0">
                <a:solidFill>
                  <a:schemeClr val="tx1">
                    <a:lumMod val="75000"/>
                    <a:lumOff val="25000"/>
                  </a:schemeClr>
                </a:solidFill>
                <a:effectLst>
                  <a:outerShdw blurRad="38100" dist="38100" dir="2700000" algn="tl">
                    <a:srgbClr val="000000">
                      <a:alpha val="43137"/>
                    </a:srgbClr>
                  </a:outerShdw>
                </a:effectLst>
              </a:rPr>
              <a:t>开发团队</a:t>
            </a:r>
            <a:endParaRPr lang="zh-CN" altLang="en-US" sz="1400" dirty="0">
              <a:solidFill>
                <a:schemeClr val="tx1">
                  <a:lumMod val="75000"/>
                  <a:lumOff val="25000"/>
                </a:schemeClr>
              </a:solidFill>
              <a:effectLst>
                <a:outerShdw blurRad="38100" dist="38100" dir="2700000" algn="tl">
                  <a:srgbClr val="000000">
                    <a:alpha val="43137"/>
                  </a:srgbClr>
                </a:outerShdw>
              </a:effectLs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fltVal val="0"/>
                                          </p:val>
                                        </p:tav>
                                        <p:tav tm="100000">
                                          <p:val>
                                            <p:strVal val="#ppt_w"/>
                                          </p:val>
                                        </p:tav>
                                      </p:tavLst>
                                    </p:anim>
                                    <p:anim calcmode="lin" valueType="num">
                                      <p:cBhvr>
                                        <p:cTn id="14" dur="1000" fill="hold"/>
                                        <p:tgtEl>
                                          <p:spTgt spid="13"/>
                                        </p:tgtEl>
                                        <p:attrNameLst>
                                          <p:attrName>ppt_h</p:attrName>
                                        </p:attrNameLst>
                                      </p:cBhvr>
                                      <p:tavLst>
                                        <p:tav tm="0">
                                          <p:val>
                                            <p:fltVal val="0"/>
                                          </p:val>
                                        </p:tav>
                                        <p:tav tm="100000">
                                          <p:val>
                                            <p:strVal val="#ppt_h"/>
                                          </p:val>
                                        </p:tav>
                                      </p:tavLst>
                                    </p:anim>
                                    <p:anim calcmode="lin" valueType="num">
                                      <p:cBhvr>
                                        <p:cTn id="15" dur="1000" fill="hold"/>
                                        <p:tgtEl>
                                          <p:spTgt spid="13"/>
                                        </p:tgtEl>
                                        <p:attrNameLst>
                                          <p:attrName>style.rotation</p:attrName>
                                        </p:attrNameLst>
                                      </p:cBhvr>
                                      <p:tavLst>
                                        <p:tav tm="0">
                                          <p:val>
                                            <p:fltVal val="90"/>
                                          </p:val>
                                        </p:tav>
                                        <p:tav tm="100000">
                                          <p:val>
                                            <p:fltVal val="0"/>
                                          </p:val>
                                        </p:tav>
                                      </p:tavLst>
                                    </p:anim>
                                    <p:animEffect transition="in" filter="fade">
                                      <p:cBhvr>
                                        <p:cTn id="16" dur="1000"/>
                                        <p:tgtEl>
                                          <p:spTgt spid="13"/>
                                        </p:tgtEl>
                                      </p:cBhvr>
                                    </p:animEffect>
                                  </p:childTnLst>
                                </p:cTn>
                              </p:par>
                              <p:par>
                                <p:cTn id="17" presetID="3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1000" fill="hold"/>
                                        <p:tgtEl>
                                          <p:spTgt spid="18"/>
                                        </p:tgtEl>
                                        <p:attrNameLst>
                                          <p:attrName>ppt_w</p:attrName>
                                        </p:attrNameLst>
                                      </p:cBhvr>
                                      <p:tavLst>
                                        <p:tav tm="0">
                                          <p:val>
                                            <p:fltVal val="0"/>
                                          </p:val>
                                        </p:tav>
                                        <p:tav tm="100000">
                                          <p:val>
                                            <p:strVal val="#ppt_w"/>
                                          </p:val>
                                        </p:tav>
                                      </p:tavLst>
                                    </p:anim>
                                    <p:anim calcmode="lin" valueType="num">
                                      <p:cBhvr>
                                        <p:cTn id="20" dur="1000" fill="hold"/>
                                        <p:tgtEl>
                                          <p:spTgt spid="18"/>
                                        </p:tgtEl>
                                        <p:attrNameLst>
                                          <p:attrName>ppt_h</p:attrName>
                                        </p:attrNameLst>
                                      </p:cBhvr>
                                      <p:tavLst>
                                        <p:tav tm="0">
                                          <p:val>
                                            <p:fltVal val="0"/>
                                          </p:val>
                                        </p:tav>
                                        <p:tav tm="100000">
                                          <p:val>
                                            <p:strVal val="#ppt_h"/>
                                          </p:val>
                                        </p:tav>
                                      </p:tavLst>
                                    </p:anim>
                                    <p:anim calcmode="lin" valueType="num">
                                      <p:cBhvr>
                                        <p:cTn id="21" dur="1000" fill="hold"/>
                                        <p:tgtEl>
                                          <p:spTgt spid="18"/>
                                        </p:tgtEl>
                                        <p:attrNameLst>
                                          <p:attrName>style.rotation</p:attrName>
                                        </p:attrNameLst>
                                      </p:cBhvr>
                                      <p:tavLst>
                                        <p:tav tm="0">
                                          <p:val>
                                            <p:fltVal val="90"/>
                                          </p:val>
                                        </p:tav>
                                        <p:tav tm="100000">
                                          <p:val>
                                            <p:fltVal val="0"/>
                                          </p:val>
                                        </p:tav>
                                      </p:tavLst>
                                    </p:anim>
                                    <p:animEffect transition="in" filter="fade">
                                      <p:cBhvr>
                                        <p:cTn id="22" dur="1000"/>
                                        <p:tgtEl>
                                          <p:spTgt spid="18"/>
                                        </p:tgtEl>
                                      </p:cBhvr>
                                    </p:animEffect>
                                  </p:childTnLst>
                                </p:cTn>
                              </p:par>
                              <p:par>
                                <p:cTn id="23" presetID="3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1000" fill="hold"/>
                                        <p:tgtEl>
                                          <p:spTgt spid="19"/>
                                        </p:tgtEl>
                                        <p:attrNameLst>
                                          <p:attrName>ppt_w</p:attrName>
                                        </p:attrNameLst>
                                      </p:cBhvr>
                                      <p:tavLst>
                                        <p:tav tm="0">
                                          <p:val>
                                            <p:fltVal val="0"/>
                                          </p:val>
                                        </p:tav>
                                        <p:tav tm="100000">
                                          <p:val>
                                            <p:strVal val="#ppt_w"/>
                                          </p:val>
                                        </p:tav>
                                      </p:tavLst>
                                    </p:anim>
                                    <p:anim calcmode="lin" valueType="num">
                                      <p:cBhvr>
                                        <p:cTn id="26" dur="1000" fill="hold"/>
                                        <p:tgtEl>
                                          <p:spTgt spid="19"/>
                                        </p:tgtEl>
                                        <p:attrNameLst>
                                          <p:attrName>ppt_h</p:attrName>
                                        </p:attrNameLst>
                                      </p:cBhvr>
                                      <p:tavLst>
                                        <p:tav tm="0">
                                          <p:val>
                                            <p:fltVal val="0"/>
                                          </p:val>
                                        </p:tav>
                                        <p:tav tm="100000">
                                          <p:val>
                                            <p:strVal val="#ppt_h"/>
                                          </p:val>
                                        </p:tav>
                                      </p:tavLst>
                                    </p:anim>
                                    <p:anim calcmode="lin" valueType="num">
                                      <p:cBhvr>
                                        <p:cTn id="27" dur="1000" fill="hold"/>
                                        <p:tgtEl>
                                          <p:spTgt spid="19"/>
                                        </p:tgtEl>
                                        <p:attrNameLst>
                                          <p:attrName>style.rotation</p:attrName>
                                        </p:attrNameLst>
                                      </p:cBhvr>
                                      <p:tavLst>
                                        <p:tav tm="0">
                                          <p:val>
                                            <p:fltVal val="90"/>
                                          </p:val>
                                        </p:tav>
                                        <p:tav tm="100000">
                                          <p:val>
                                            <p:fltVal val="0"/>
                                          </p:val>
                                        </p:tav>
                                      </p:tavLst>
                                    </p:anim>
                                    <p:animEffect transition="in" filter="fade">
                                      <p:cBhvr>
                                        <p:cTn id="28" dur="1000"/>
                                        <p:tgtEl>
                                          <p:spTgt spid="19"/>
                                        </p:tgtEl>
                                      </p:cBhvr>
                                    </p:animEffect>
                                  </p:childTnLst>
                                </p:cTn>
                              </p:par>
                              <p:par>
                                <p:cTn id="29" presetID="3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1000" fill="hold"/>
                                        <p:tgtEl>
                                          <p:spTgt spid="20"/>
                                        </p:tgtEl>
                                        <p:attrNameLst>
                                          <p:attrName>ppt_w</p:attrName>
                                        </p:attrNameLst>
                                      </p:cBhvr>
                                      <p:tavLst>
                                        <p:tav tm="0">
                                          <p:val>
                                            <p:fltVal val="0"/>
                                          </p:val>
                                        </p:tav>
                                        <p:tav tm="100000">
                                          <p:val>
                                            <p:strVal val="#ppt_w"/>
                                          </p:val>
                                        </p:tav>
                                      </p:tavLst>
                                    </p:anim>
                                    <p:anim calcmode="lin" valueType="num">
                                      <p:cBhvr>
                                        <p:cTn id="32" dur="1000" fill="hold"/>
                                        <p:tgtEl>
                                          <p:spTgt spid="20"/>
                                        </p:tgtEl>
                                        <p:attrNameLst>
                                          <p:attrName>ppt_h</p:attrName>
                                        </p:attrNameLst>
                                      </p:cBhvr>
                                      <p:tavLst>
                                        <p:tav tm="0">
                                          <p:val>
                                            <p:fltVal val="0"/>
                                          </p:val>
                                        </p:tav>
                                        <p:tav tm="100000">
                                          <p:val>
                                            <p:strVal val="#ppt_h"/>
                                          </p:val>
                                        </p:tav>
                                      </p:tavLst>
                                    </p:anim>
                                    <p:anim calcmode="lin" valueType="num">
                                      <p:cBhvr>
                                        <p:cTn id="33" dur="1000" fill="hold"/>
                                        <p:tgtEl>
                                          <p:spTgt spid="20"/>
                                        </p:tgtEl>
                                        <p:attrNameLst>
                                          <p:attrName>style.rotation</p:attrName>
                                        </p:attrNameLst>
                                      </p:cBhvr>
                                      <p:tavLst>
                                        <p:tav tm="0">
                                          <p:val>
                                            <p:fltVal val="90"/>
                                          </p:val>
                                        </p:tav>
                                        <p:tav tm="100000">
                                          <p:val>
                                            <p:fltVal val="0"/>
                                          </p:val>
                                        </p:tav>
                                      </p:tavLst>
                                    </p:anim>
                                    <p:animEffect transition="in" filter="fade">
                                      <p:cBhvr>
                                        <p:cTn id="34" dur="1000"/>
                                        <p:tgtEl>
                                          <p:spTgt spid="20"/>
                                        </p:tgtEl>
                                      </p:cBhvr>
                                    </p:animEffect>
                                  </p:childTnLst>
                                </p:cTn>
                              </p:par>
                              <p:par>
                                <p:cTn id="35" presetID="3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1000" fill="hold"/>
                                        <p:tgtEl>
                                          <p:spTgt spid="21"/>
                                        </p:tgtEl>
                                        <p:attrNameLst>
                                          <p:attrName>ppt_w</p:attrName>
                                        </p:attrNameLst>
                                      </p:cBhvr>
                                      <p:tavLst>
                                        <p:tav tm="0">
                                          <p:val>
                                            <p:fltVal val="0"/>
                                          </p:val>
                                        </p:tav>
                                        <p:tav tm="100000">
                                          <p:val>
                                            <p:strVal val="#ppt_w"/>
                                          </p:val>
                                        </p:tav>
                                      </p:tavLst>
                                    </p:anim>
                                    <p:anim calcmode="lin" valueType="num">
                                      <p:cBhvr>
                                        <p:cTn id="38" dur="1000" fill="hold"/>
                                        <p:tgtEl>
                                          <p:spTgt spid="21"/>
                                        </p:tgtEl>
                                        <p:attrNameLst>
                                          <p:attrName>ppt_h</p:attrName>
                                        </p:attrNameLst>
                                      </p:cBhvr>
                                      <p:tavLst>
                                        <p:tav tm="0">
                                          <p:val>
                                            <p:fltVal val="0"/>
                                          </p:val>
                                        </p:tav>
                                        <p:tav tm="100000">
                                          <p:val>
                                            <p:strVal val="#ppt_h"/>
                                          </p:val>
                                        </p:tav>
                                      </p:tavLst>
                                    </p:anim>
                                    <p:anim calcmode="lin" valueType="num">
                                      <p:cBhvr>
                                        <p:cTn id="39" dur="1000" fill="hold"/>
                                        <p:tgtEl>
                                          <p:spTgt spid="21"/>
                                        </p:tgtEl>
                                        <p:attrNameLst>
                                          <p:attrName>style.rotation</p:attrName>
                                        </p:attrNameLst>
                                      </p:cBhvr>
                                      <p:tavLst>
                                        <p:tav tm="0">
                                          <p:val>
                                            <p:fltVal val="90"/>
                                          </p:val>
                                        </p:tav>
                                        <p:tav tm="100000">
                                          <p:val>
                                            <p:fltVal val="0"/>
                                          </p:val>
                                        </p:tav>
                                      </p:tavLst>
                                    </p:anim>
                                    <p:animEffect transition="in" filter="fade">
                                      <p:cBhvr>
                                        <p:cTn id="40" dur="1000"/>
                                        <p:tgtEl>
                                          <p:spTgt spid="21"/>
                                        </p:tgtEl>
                                      </p:cBhvr>
                                    </p:animEffect>
                                  </p:childTnLst>
                                </p:cTn>
                              </p:par>
                              <p:par>
                                <p:cTn id="41" presetID="31" presetClass="entr" presetSubtype="0" fill="hold" nodeType="withEffect">
                                  <p:stCondLst>
                                    <p:cond delay="0"/>
                                  </p:stCondLst>
                                  <p:childTnLst>
                                    <p:set>
                                      <p:cBhvr>
                                        <p:cTn id="42" dur="1" fill="hold">
                                          <p:stCondLst>
                                            <p:cond delay="0"/>
                                          </p:stCondLst>
                                        </p:cTn>
                                        <p:tgtEl>
                                          <p:spTgt spid="90"/>
                                        </p:tgtEl>
                                        <p:attrNameLst>
                                          <p:attrName>style.visibility</p:attrName>
                                        </p:attrNameLst>
                                      </p:cBhvr>
                                      <p:to>
                                        <p:strVal val="visible"/>
                                      </p:to>
                                    </p:set>
                                    <p:anim calcmode="lin" valueType="num">
                                      <p:cBhvr>
                                        <p:cTn id="43" dur="1000" fill="hold"/>
                                        <p:tgtEl>
                                          <p:spTgt spid="90"/>
                                        </p:tgtEl>
                                        <p:attrNameLst>
                                          <p:attrName>ppt_w</p:attrName>
                                        </p:attrNameLst>
                                      </p:cBhvr>
                                      <p:tavLst>
                                        <p:tav tm="0">
                                          <p:val>
                                            <p:fltVal val="0"/>
                                          </p:val>
                                        </p:tav>
                                        <p:tav tm="100000">
                                          <p:val>
                                            <p:strVal val="#ppt_w"/>
                                          </p:val>
                                        </p:tav>
                                      </p:tavLst>
                                    </p:anim>
                                    <p:anim calcmode="lin" valueType="num">
                                      <p:cBhvr>
                                        <p:cTn id="44" dur="1000" fill="hold"/>
                                        <p:tgtEl>
                                          <p:spTgt spid="90"/>
                                        </p:tgtEl>
                                        <p:attrNameLst>
                                          <p:attrName>ppt_h</p:attrName>
                                        </p:attrNameLst>
                                      </p:cBhvr>
                                      <p:tavLst>
                                        <p:tav tm="0">
                                          <p:val>
                                            <p:fltVal val="0"/>
                                          </p:val>
                                        </p:tav>
                                        <p:tav tm="100000">
                                          <p:val>
                                            <p:strVal val="#ppt_h"/>
                                          </p:val>
                                        </p:tav>
                                      </p:tavLst>
                                    </p:anim>
                                    <p:anim calcmode="lin" valueType="num">
                                      <p:cBhvr>
                                        <p:cTn id="45" dur="1000" fill="hold"/>
                                        <p:tgtEl>
                                          <p:spTgt spid="90"/>
                                        </p:tgtEl>
                                        <p:attrNameLst>
                                          <p:attrName>style.rotation</p:attrName>
                                        </p:attrNameLst>
                                      </p:cBhvr>
                                      <p:tavLst>
                                        <p:tav tm="0">
                                          <p:val>
                                            <p:fltVal val="90"/>
                                          </p:val>
                                        </p:tav>
                                        <p:tav tm="100000">
                                          <p:val>
                                            <p:fltVal val="0"/>
                                          </p:val>
                                        </p:tav>
                                      </p:tavLst>
                                    </p:anim>
                                    <p:animEffect transition="in" filter="fade">
                                      <p:cBhvr>
                                        <p:cTn id="46" dur="1000"/>
                                        <p:tgtEl>
                                          <p:spTgt spid="90"/>
                                        </p:tgtEl>
                                      </p:cBhvr>
                                    </p:animEffect>
                                  </p:childTnLst>
                                </p:cTn>
                              </p:par>
                              <p:par>
                                <p:cTn id="47" presetID="31" presetClass="entr" presetSubtype="0" fill="hold" nodeType="withEffect">
                                  <p:stCondLst>
                                    <p:cond delay="0"/>
                                  </p:stCondLst>
                                  <p:childTnLst>
                                    <p:set>
                                      <p:cBhvr>
                                        <p:cTn id="48" dur="1" fill="hold">
                                          <p:stCondLst>
                                            <p:cond delay="0"/>
                                          </p:stCondLst>
                                        </p:cTn>
                                        <p:tgtEl>
                                          <p:spTgt spid="94"/>
                                        </p:tgtEl>
                                        <p:attrNameLst>
                                          <p:attrName>style.visibility</p:attrName>
                                        </p:attrNameLst>
                                      </p:cBhvr>
                                      <p:to>
                                        <p:strVal val="visible"/>
                                      </p:to>
                                    </p:set>
                                    <p:anim calcmode="lin" valueType="num">
                                      <p:cBhvr>
                                        <p:cTn id="49" dur="1000" fill="hold"/>
                                        <p:tgtEl>
                                          <p:spTgt spid="94"/>
                                        </p:tgtEl>
                                        <p:attrNameLst>
                                          <p:attrName>ppt_w</p:attrName>
                                        </p:attrNameLst>
                                      </p:cBhvr>
                                      <p:tavLst>
                                        <p:tav tm="0">
                                          <p:val>
                                            <p:fltVal val="0"/>
                                          </p:val>
                                        </p:tav>
                                        <p:tav tm="100000">
                                          <p:val>
                                            <p:strVal val="#ppt_w"/>
                                          </p:val>
                                        </p:tav>
                                      </p:tavLst>
                                    </p:anim>
                                    <p:anim calcmode="lin" valueType="num">
                                      <p:cBhvr>
                                        <p:cTn id="50" dur="1000" fill="hold"/>
                                        <p:tgtEl>
                                          <p:spTgt spid="94"/>
                                        </p:tgtEl>
                                        <p:attrNameLst>
                                          <p:attrName>ppt_h</p:attrName>
                                        </p:attrNameLst>
                                      </p:cBhvr>
                                      <p:tavLst>
                                        <p:tav tm="0">
                                          <p:val>
                                            <p:fltVal val="0"/>
                                          </p:val>
                                        </p:tav>
                                        <p:tav tm="100000">
                                          <p:val>
                                            <p:strVal val="#ppt_h"/>
                                          </p:val>
                                        </p:tav>
                                      </p:tavLst>
                                    </p:anim>
                                    <p:anim calcmode="lin" valueType="num">
                                      <p:cBhvr>
                                        <p:cTn id="51" dur="1000" fill="hold"/>
                                        <p:tgtEl>
                                          <p:spTgt spid="94"/>
                                        </p:tgtEl>
                                        <p:attrNameLst>
                                          <p:attrName>style.rotation</p:attrName>
                                        </p:attrNameLst>
                                      </p:cBhvr>
                                      <p:tavLst>
                                        <p:tav tm="0">
                                          <p:val>
                                            <p:fltVal val="90"/>
                                          </p:val>
                                        </p:tav>
                                        <p:tav tm="100000">
                                          <p:val>
                                            <p:fltVal val="0"/>
                                          </p:val>
                                        </p:tav>
                                      </p:tavLst>
                                    </p:anim>
                                    <p:animEffect transition="in" filter="fade">
                                      <p:cBhvr>
                                        <p:cTn id="52" dur="1000"/>
                                        <p:tgtEl>
                                          <p:spTgt spid="94"/>
                                        </p:tgtEl>
                                      </p:cBhvr>
                                    </p:animEffect>
                                  </p:childTnLst>
                                </p:cTn>
                              </p:par>
                              <p:par>
                                <p:cTn id="53" presetID="31" presetClass="entr" presetSubtype="0" fill="hold" nodeType="withEffect">
                                  <p:stCondLst>
                                    <p:cond delay="0"/>
                                  </p:stCondLst>
                                  <p:childTnLst>
                                    <p:set>
                                      <p:cBhvr>
                                        <p:cTn id="54" dur="1" fill="hold">
                                          <p:stCondLst>
                                            <p:cond delay="0"/>
                                          </p:stCondLst>
                                        </p:cTn>
                                        <p:tgtEl>
                                          <p:spTgt spid="104"/>
                                        </p:tgtEl>
                                        <p:attrNameLst>
                                          <p:attrName>style.visibility</p:attrName>
                                        </p:attrNameLst>
                                      </p:cBhvr>
                                      <p:to>
                                        <p:strVal val="visible"/>
                                      </p:to>
                                    </p:set>
                                    <p:anim calcmode="lin" valueType="num">
                                      <p:cBhvr>
                                        <p:cTn id="55" dur="1000" fill="hold"/>
                                        <p:tgtEl>
                                          <p:spTgt spid="104"/>
                                        </p:tgtEl>
                                        <p:attrNameLst>
                                          <p:attrName>ppt_w</p:attrName>
                                        </p:attrNameLst>
                                      </p:cBhvr>
                                      <p:tavLst>
                                        <p:tav tm="0">
                                          <p:val>
                                            <p:fltVal val="0"/>
                                          </p:val>
                                        </p:tav>
                                        <p:tav tm="100000">
                                          <p:val>
                                            <p:strVal val="#ppt_w"/>
                                          </p:val>
                                        </p:tav>
                                      </p:tavLst>
                                    </p:anim>
                                    <p:anim calcmode="lin" valueType="num">
                                      <p:cBhvr>
                                        <p:cTn id="56" dur="1000" fill="hold"/>
                                        <p:tgtEl>
                                          <p:spTgt spid="104"/>
                                        </p:tgtEl>
                                        <p:attrNameLst>
                                          <p:attrName>ppt_h</p:attrName>
                                        </p:attrNameLst>
                                      </p:cBhvr>
                                      <p:tavLst>
                                        <p:tav tm="0">
                                          <p:val>
                                            <p:fltVal val="0"/>
                                          </p:val>
                                        </p:tav>
                                        <p:tav tm="100000">
                                          <p:val>
                                            <p:strVal val="#ppt_h"/>
                                          </p:val>
                                        </p:tav>
                                      </p:tavLst>
                                    </p:anim>
                                    <p:anim calcmode="lin" valueType="num">
                                      <p:cBhvr>
                                        <p:cTn id="57" dur="1000" fill="hold"/>
                                        <p:tgtEl>
                                          <p:spTgt spid="104"/>
                                        </p:tgtEl>
                                        <p:attrNameLst>
                                          <p:attrName>style.rotation</p:attrName>
                                        </p:attrNameLst>
                                      </p:cBhvr>
                                      <p:tavLst>
                                        <p:tav tm="0">
                                          <p:val>
                                            <p:fltVal val="90"/>
                                          </p:val>
                                        </p:tav>
                                        <p:tav tm="100000">
                                          <p:val>
                                            <p:fltVal val="0"/>
                                          </p:val>
                                        </p:tav>
                                      </p:tavLst>
                                    </p:anim>
                                    <p:animEffect transition="in" filter="fade">
                                      <p:cBhvr>
                                        <p:cTn id="58" dur="1000"/>
                                        <p:tgtEl>
                                          <p:spTgt spid="104"/>
                                        </p:tgtEl>
                                      </p:cBhvr>
                                    </p:animEffect>
                                  </p:childTnLst>
                                </p:cTn>
                              </p:par>
                              <p:par>
                                <p:cTn id="59" presetID="31" presetClass="entr" presetSubtype="0" fill="hold" nodeType="withEffect">
                                  <p:stCondLst>
                                    <p:cond delay="0"/>
                                  </p:stCondLst>
                                  <p:childTnLst>
                                    <p:set>
                                      <p:cBhvr>
                                        <p:cTn id="60" dur="1" fill="hold">
                                          <p:stCondLst>
                                            <p:cond delay="0"/>
                                          </p:stCondLst>
                                        </p:cTn>
                                        <p:tgtEl>
                                          <p:spTgt spid="108"/>
                                        </p:tgtEl>
                                        <p:attrNameLst>
                                          <p:attrName>style.visibility</p:attrName>
                                        </p:attrNameLst>
                                      </p:cBhvr>
                                      <p:to>
                                        <p:strVal val="visible"/>
                                      </p:to>
                                    </p:set>
                                    <p:anim calcmode="lin" valueType="num">
                                      <p:cBhvr>
                                        <p:cTn id="61" dur="1000" fill="hold"/>
                                        <p:tgtEl>
                                          <p:spTgt spid="108"/>
                                        </p:tgtEl>
                                        <p:attrNameLst>
                                          <p:attrName>ppt_w</p:attrName>
                                        </p:attrNameLst>
                                      </p:cBhvr>
                                      <p:tavLst>
                                        <p:tav tm="0">
                                          <p:val>
                                            <p:fltVal val="0"/>
                                          </p:val>
                                        </p:tav>
                                        <p:tav tm="100000">
                                          <p:val>
                                            <p:strVal val="#ppt_w"/>
                                          </p:val>
                                        </p:tav>
                                      </p:tavLst>
                                    </p:anim>
                                    <p:anim calcmode="lin" valueType="num">
                                      <p:cBhvr>
                                        <p:cTn id="62" dur="1000" fill="hold"/>
                                        <p:tgtEl>
                                          <p:spTgt spid="108"/>
                                        </p:tgtEl>
                                        <p:attrNameLst>
                                          <p:attrName>ppt_h</p:attrName>
                                        </p:attrNameLst>
                                      </p:cBhvr>
                                      <p:tavLst>
                                        <p:tav tm="0">
                                          <p:val>
                                            <p:fltVal val="0"/>
                                          </p:val>
                                        </p:tav>
                                        <p:tav tm="100000">
                                          <p:val>
                                            <p:strVal val="#ppt_h"/>
                                          </p:val>
                                        </p:tav>
                                      </p:tavLst>
                                    </p:anim>
                                    <p:anim calcmode="lin" valueType="num">
                                      <p:cBhvr>
                                        <p:cTn id="63" dur="1000" fill="hold"/>
                                        <p:tgtEl>
                                          <p:spTgt spid="108"/>
                                        </p:tgtEl>
                                        <p:attrNameLst>
                                          <p:attrName>style.rotation</p:attrName>
                                        </p:attrNameLst>
                                      </p:cBhvr>
                                      <p:tavLst>
                                        <p:tav tm="0">
                                          <p:val>
                                            <p:fltVal val="90"/>
                                          </p:val>
                                        </p:tav>
                                        <p:tav tm="100000">
                                          <p:val>
                                            <p:fltVal val="0"/>
                                          </p:val>
                                        </p:tav>
                                      </p:tavLst>
                                    </p:anim>
                                    <p:animEffect transition="in" filter="fade">
                                      <p:cBhvr>
                                        <p:cTn id="64" dur="1000"/>
                                        <p:tgtEl>
                                          <p:spTgt spid="108"/>
                                        </p:tgtEl>
                                      </p:cBhvr>
                                    </p:animEffect>
                                  </p:childTnLst>
                                </p:cTn>
                              </p:par>
                            </p:childTnLst>
                          </p:cTn>
                        </p:par>
                        <p:par>
                          <p:cTn id="65" fill="hold">
                            <p:stCondLst>
                              <p:cond delay="1000"/>
                            </p:stCondLst>
                            <p:childTnLst>
                              <p:par>
                                <p:cTn id="66" presetID="16" presetClass="entr" presetSubtype="21" fill="hold" nodeType="afterEffect">
                                  <p:stCondLst>
                                    <p:cond delay="500"/>
                                  </p:stCondLst>
                                  <p:childTnLst>
                                    <p:set>
                                      <p:cBhvr>
                                        <p:cTn id="67" dur="1" fill="hold">
                                          <p:stCondLst>
                                            <p:cond delay="0"/>
                                          </p:stCondLst>
                                        </p:cTn>
                                        <p:tgtEl>
                                          <p:spTgt spid="46"/>
                                        </p:tgtEl>
                                        <p:attrNameLst>
                                          <p:attrName>style.visibility</p:attrName>
                                        </p:attrNameLst>
                                      </p:cBhvr>
                                      <p:to>
                                        <p:strVal val="visible"/>
                                      </p:to>
                                    </p:set>
                                    <p:animEffect transition="in" filter="barn(inVertical)">
                                      <p:cBhvr>
                                        <p:cTn id="68" dur="500"/>
                                        <p:tgtEl>
                                          <p:spTgt spid="46"/>
                                        </p:tgtEl>
                                      </p:cBhvr>
                                    </p:animEffect>
                                  </p:childTnLst>
                                </p:cTn>
                              </p:par>
                            </p:childTnLst>
                          </p:cTn>
                        </p:par>
                        <p:par>
                          <p:cTn id="69" fill="hold">
                            <p:stCondLst>
                              <p:cond delay="2000"/>
                            </p:stCondLst>
                            <p:childTnLst>
                              <p:par>
                                <p:cTn id="70" presetID="16" presetClass="entr" presetSubtype="21" fill="hold" grpId="1" nodeType="after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barn(inVertical)">
                                      <p:cBhvr>
                                        <p:cTn id="72" dur="500"/>
                                        <p:tgtEl>
                                          <p:spTgt spid="7"/>
                                        </p:tgtEl>
                                      </p:cBhvr>
                                    </p:animEffect>
                                  </p:childTnLst>
                                </p:cTn>
                              </p:par>
                            </p:childTnLst>
                          </p:cTn>
                        </p:par>
                        <p:par>
                          <p:cTn id="73" fill="hold">
                            <p:stCondLst>
                              <p:cond delay="2500"/>
                            </p:stCondLst>
                            <p:childTnLst>
                              <p:par>
                                <p:cTn id="74" presetID="16" presetClass="entr" presetSubtype="21" fill="hold" grpId="1" nodeType="afterEffect">
                                  <p:stCondLst>
                                    <p:cond delay="0"/>
                                  </p:stCondLst>
                                  <p:childTnLst>
                                    <p:set>
                                      <p:cBhvr>
                                        <p:cTn id="75" dur="1" fill="hold">
                                          <p:stCondLst>
                                            <p:cond delay="0"/>
                                          </p:stCondLst>
                                        </p:cTn>
                                        <p:tgtEl>
                                          <p:spTgt spid="111"/>
                                        </p:tgtEl>
                                        <p:attrNameLst>
                                          <p:attrName>style.visibility</p:attrName>
                                        </p:attrNameLst>
                                      </p:cBhvr>
                                      <p:to>
                                        <p:strVal val="visible"/>
                                      </p:to>
                                    </p:set>
                                    <p:animEffect transition="in" filter="barn(inVertical)">
                                      <p:cBhvr>
                                        <p:cTn id="76" dur="10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7" repeatCount="indefinite" fill="hold" display="0">
                  <p:stCondLst>
                    <p:cond delay="indefinite"/>
                  </p:stCondLst>
                  <p:endCondLst>
                    <p:cond evt="onStopAudio" delay="0">
                      <p:tgtEl>
                        <p:sldTgt/>
                      </p:tgtEl>
                    </p:cond>
                  </p:endCondLst>
                </p:cTn>
                <p:tgtEl>
                  <p:spTgt spid="5"/>
                </p:tgtEl>
              </p:cMediaNode>
            </p:audio>
          </p:childTnLst>
        </p:cTn>
      </p:par>
    </p:tnLst>
    <p:bldLst>
      <p:bldP spid="7" grpId="0"/>
      <p:bldP spid="7" grpId="1"/>
      <p:bldP spid="111" grpId="0"/>
      <p:bldP spid="111"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nvSpPr>
        <p:spPr>
          <a:xfrm>
            <a:off x="2743994" y="191234"/>
            <a:ext cx="3776980" cy="400110"/>
          </a:xfrm>
          <a:prstGeom prst="rect">
            <a:avLst/>
          </a:prstGeom>
          <a:noFill/>
        </p:spPr>
        <p:txBody>
          <a:bodyPr wrap="square" rtlCol="0">
            <a:spAutoFit/>
          </a:bodyPr>
          <a:lstStyle/>
          <a:p>
            <a:r>
              <a:rPr lang="zh-CN" altLang="en-US" sz="2000" b="1" dirty="0">
                <a:solidFill>
                  <a:schemeClr val="tx1"/>
                </a:solidFill>
                <a:effectLst>
                  <a:outerShdw blurRad="38100" dist="19050" dir="2700000" algn="tl" rotWithShape="0">
                    <a:schemeClr val="dk1">
                      <a:alpha val="40000"/>
                    </a:schemeClr>
                  </a:outerShdw>
                </a:effectLst>
                <a:latin typeface="微软雅黑" charset="0"/>
                <a:ea typeface="微软雅黑" charset="0"/>
              </a:rPr>
              <a:t>交易所各角色职能分配</a:t>
            </a:r>
          </a:p>
        </p:txBody>
      </p:sp>
      <p:sp>
        <p:nvSpPr>
          <p:cNvPr id="5" name="文本框 1"/>
          <p:cNvSpPr txBox="1"/>
          <p:nvPr/>
        </p:nvSpPr>
        <p:spPr>
          <a:xfrm>
            <a:off x="888365" y="1353344"/>
            <a:ext cx="4478361" cy="1754326"/>
          </a:xfrm>
          <a:prstGeom prst="rect">
            <a:avLst/>
          </a:prstGeom>
          <a:noFill/>
        </p:spPr>
        <p:txBody>
          <a:bodyPr wrap="square" rtlCol="0">
            <a:spAutoFit/>
          </a:bodyPr>
          <a:lstStyle/>
          <a:p>
            <a:r>
              <a:rPr lang="zh-CN" altLang="en-US" dirty="0">
                <a:solidFill>
                  <a:schemeClr val="tx1">
                    <a:lumMod val="75000"/>
                    <a:lumOff val="25000"/>
                  </a:schemeClr>
                </a:solidFill>
                <a:latin typeface="微软雅黑" charset="0"/>
                <a:ea typeface="微软雅黑" charset="0"/>
              </a:rPr>
              <a:t>银行</a:t>
            </a:r>
            <a:endParaRPr lang="zh-CN" altLang="en-US" dirty="0">
              <a:solidFill>
                <a:schemeClr val="tx1">
                  <a:lumMod val="75000"/>
                  <a:lumOff val="25000"/>
                </a:schemeClr>
              </a:solidFill>
              <a:latin typeface="微软雅黑" charset="0"/>
              <a:ea typeface="微软雅黑" charset="0"/>
            </a:endParaRPr>
          </a:p>
          <a:p>
            <a:pPr marL="285750" indent="-285750" algn="l">
              <a:buFont typeface="Wingdings" charset="0"/>
              <a:buChar char="l"/>
            </a:pPr>
            <a:endParaRPr lang="zh-CN" altLang="en-US" dirty="0">
              <a:solidFill>
                <a:schemeClr val="tx1">
                  <a:lumMod val="75000"/>
                  <a:lumOff val="25000"/>
                </a:schemeClr>
              </a:solidFill>
              <a:latin typeface="微软雅黑" charset="0"/>
              <a:ea typeface="微软雅黑" charset="0"/>
            </a:endParaRPr>
          </a:p>
          <a:p>
            <a:pPr marL="285750" indent="-285750" algn="l">
              <a:buFont typeface="Wingdings" charset="0"/>
              <a:buChar char="l"/>
            </a:pPr>
            <a:r>
              <a:rPr lang="zh-CN" altLang="en-US" dirty="0">
                <a:solidFill>
                  <a:schemeClr val="tx1">
                    <a:lumMod val="75000"/>
                    <a:lumOff val="25000"/>
                  </a:schemeClr>
                </a:solidFill>
                <a:latin typeface="微软雅黑" charset="0"/>
                <a:ea typeface="微软雅黑" charset="0"/>
              </a:rPr>
              <a:t>sendCNY(address, amount</a:t>
            </a:r>
            <a:r>
              <a:rPr lang="zh-CN" altLang="en-US" dirty="0" smtClean="0">
                <a:solidFill>
                  <a:schemeClr val="tx1">
                    <a:lumMod val="75000"/>
                    <a:lumOff val="25000"/>
                  </a:schemeClr>
                </a:solidFill>
                <a:latin typeface="微软雅黑" charset="0"/>
                <a:ea typeface="微软雅黑" charset="0"/>
              </a:rPr>
              <a:t>)</a:t>
            </a:r>
            <a:endParaRPr lang="en-US" altLang="zh-CN" dirty="0" smtClean="0">
              <a:solidFill>
                <a:schemeClr val="tx1">
                  <a:lumMod val="75000"/>
                  <a:lumOff val="25000"/>
                </a:schemeClr>
              </a:solidFill>
              <a:latin typeface="微软雅黑" charset="0"/>
              <a:ea typeface="微软雅黑" charset="0"/>
            </a:endParaRPr>
          </a:p>
          <a:p>
            <a:pPr algn="l"/>
            <a:r>
              <a:rPr lang="en-US" altLang="zh-CN" dirty="0">
                <a:solidFill>
                  <a:schemeClr val="tx1">
                    <a:lumMod val="75000"/>
                    <a:lumOff val="25000"/>
                  </a:schemeClr>
                </a:solidFill>
                <a:latin typeface="微软雅黑" charset="0"/>
                <a:ea typeface="微软雅黑" charset="0"/>
              </a:rPr>
              <a:t> </a:t>
            </a:r>
            <a:r>
              <a:rPr lang="en-US" altLang="zh-CN" dirty="0" smtClean="0">
                <a:solidFill>
                  <a:schemeClr val="tx1">
                    <a:lumMod val="75000"/>
                    <a:lumOff val="25000"/>
                  </a:schemeClr>
                </a:solidFill>
                <a:latin typeface="微软雅黑" charset="0"/>
                <a:ea typeface="微软雅黑" charset="0"/>
              </a:rPr>
              <a:t>   </a:t>
            </a:r>
            <a:r>
              <a:rPr lang="zh-CN" altLang="en-US" dirty="0" smtClean="0">
                <a:solidFill>
                  <a:schemeClr val="tx1">
                    <a:lumMod val="75000"/>
                    <a:lumOff val="25000"/>
                  </a:schemeClr>
                </a:solidFill>
                <a:latin typeface="微软雅黑" charset="0"/>
                <a:ea typeface="微软雅黑" charset="0"/>
              </a:rPr>
              <a:t>发行</a:t>
            </a:r>
            <a:r>
              <a:rPr lang="zh-CN" altLang="en-US" dirty="0">
                <a:solidFill>
                  <a:schemeClr val="tx1">
                    <a:lumMod val="75000"/>
                    <a:lumOff val="25000"/>
                  </a:schemeClr>
                </a:solidFill>
                <a:latin typeface="微软雅黑" charset="0"/>
                <a:ea typeface="微软雅黑" charset="0"/>
              </a:rPr>
              <a:t>人民币</a:t>
            </a:r>
            <a:endParaRPr lang="zh-CN" altLang="en-US" dirty="0">
              <a:solidFill>
                <a:schemeClr val="tx1">
                  <a:lumMod val="75000"/>
                  <a:lumOff val="25000"/>
                </a:schemeClr>
              </a:solidFill>
              <a:latin typeface="微软雅黑" charset="0"/>
              <a:ea typeface="微软雅黑" charset="0"/>
            </a:endParaRPr>
          </a:p>
          <a:p>
            <a:pPr marL="285750" indent="-285750" algn="l">
              <a:buFont typeface="Wingdings" charset="0"/>
              <a:buChar char="l"/>
            </a:pPr>
            <a:endParaRPr lang="zh-CN" altLang="en-US" dirty="0">
              <a:solidFill>
                <a:schemeClr val="tx1">
                  <a:lumMod val="75000"/>
                  <a:lumOff val="25000"/>
                </a:schemeClr>
              </a:solidFill>
              <a:latin typeface="微软雅黑" charset="0"/>
              <a:ea typeface="微软雅黑" charset="0"/>
            </a:endParaRPr>
          </a:p>
          <a:p>
            <a:pPr marL="285750" indent="-285750" algn="l">
              <a:buFont typeface="Wingdings" charset="0"/>
              <a:buChar char="l"/>
            </a:pPr>
            <a:r>
              <a:rPr lang="zh-CN" altLang="en-US" dirty="0">
                <a:solidFill>
                  <a:schemeClr val="tx1">
                    <a:lumMod val="75000"/>
                    <a:lumOff val="25000"/>
                  </a:schemeClr>
                </a:solidFill>
                <a:latin typeface="微软雅黑" charset="0"/>
                <a:ea typeface="微软雅黑" charset="0"/>
              </a:rPr>
              <a:t>监管资金的用途。</a:t>
            </a: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5366726" y="1341937"/>
            <a:ext cx="3769382" cy="2762047"/>
          </a:xfrm>
          <a:prstGeom prst="rect">
            <a:avLst/>
          </a:prstGeom>
        </p:spPr>
      </p:pic>
      <p:grpSp>
        <p:nvGrpSpPr>
          <p:cNvPr id="7" name="组合 6"/>
          <p:cNvGrpSpPr/>
          <p:nvPr/>
        </p:nvGrpSpPr>
        <p:grpSpPr>
          <a:xfrm>
            <a:off x="8271516" y="-18254"/>
            <a:ext cx="640080" cy="762000"/>
            <a:chOff x="8271516" y="-18254"/>
            <a:chExt cx="640080" cy="762000"/>
          </a:xfrm>
        </p:grpSpPr>
        <p:sp>
          <p:nvSpPr>
            <p:cNvPr id="8"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lstStyle/>
            <a:p>
              <a:pPr marL="0" marR="0" lvl="0" indent="0" algn="ctr" defTabSz="914400" rtl="0" eaLnBrk="1" fontAlgn="base" latinLnBrk="0" hangingPunct="1">
                <a:spcBef>
                  <a:spcPct val="0"/>
                </a:spcBef>
                <a:spcAft>
                  <a:spcPct val="0"/>
                </a:spcAft>
                <a:buClrTx/>
                <a:buSzTx/>
                <a:buFontTx/>
                <a:buNone/>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43" name="矩形 42"/>
            <p:cNvSpPr/>
            <p:nvPr/>
          </p:nvSpPr>
          <p:spPr>
            <a:xfrm>
              <a:off x="8271516" y="134144"/>
              <a:ext cx="640080" cy="287020"/>
            </a:xfrm>
            <a:prstGeom prst="rect">
              <a:avLst/>
            </a:prstGeom>
          </p:spPr>
          <p:txBody>
            <a:bodyPr wrap="none">
              <a:spAutoFit/>
            </a:bodyPr>
            <a:lstStyle/>
            <a:p>
              <a:pPr algn="ctr"/>
              <a:r>
                <a:rPr lang="zh-CN" sz="1200" dirty="0">
                  <a:solidFill>
                    <a:srgbClr val="C00000"/>
                  </a:solidFill>
                  <a:effectLst>
                    <a:outerShdw blurRad="50800" dist="38100" dir="2700000" algn="tl" rotWithShape="0">
                      <a:srgbClr val="A20000">
                        <a:alpha val="40000"/>
                      </a:srgbClr>
                    </a:outerShdw>
                  </a:effectLst>
                  <a:latin typeface="微软雅黑" charset="0"/>
                  <a:ea typeface="微软雅黑" charset="0"/>
                </a:rPr>
                <a:t>复杂美</a:t>
              </a:r>
            </a:p>
          </p:txBody>
        </p:sp>
      </p:grpSp>
    </p:spTree>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nvSpPr>
        <p:spPr>
          <a:xfrm>
            <a:off x="2743994" y="191234"/>
            <a:ext cx="3776980" cy="400110"/>
          </a:xfrm>
          <a:prstGeom prst="rect">
            <a:avLst/>
          </a:prstGeom>
          <a:noFill/>
        </p:spPr>
        <p:txBody>
          <a:bodyPr wrap="square" rtlCol="0">
            <a:spAutoFit/>
          </a:bodyPr>
          <a:lstStyle/>
          <a:p>
            <a:r>
              <a:rPr lang="zh-CN" altLang="en-US" sz="2000" b="1" dirty="0">
                <a:solidFill>
                  <a:schemeClr val="tx1"/>
                </a:solidFill>
                <a:effectLst>
                  <a:outerShdw blurRad="38100" dist="19050" dir="2700000" algn="tl" rotWithShape="0">
                    <a:schemeClr val="dk1">
                      <a:alpha val="40000"/>
                    </a:schemeClr>
                  </a:outerShdw>
                </a:effectLst>
                <a:latin typeface="微软雅黑" charset="0"/>
                <a:ea typeface="微软雅黑" charset="0"/>
              </a:rPr>
              <a:t>交易所各角色职能分配</a:t>
            </a:r>
          </a:p>
        </p:txBody>
      </p:sp>
      <p:sp>
        <p:nvSpPr>
          <p:cNvPr id="5" name="文本框 1"/>
          <p:cNvSpPr txBox="1"/>
          <p:nvPr/>
        </p:nvSpPr>
        <p:spPr>
          <a:xfrm>
            <a:off x="888365" y="1353344"/>
            <a:ext cx="4598829" cy="2585323"/>
          </a:xfrm>
          <a:prstGeom prst="rect">
            <a:avLst/>
          </a:prstGeom>
          <a:noFill/>
        </p:spPr>
        <p:txBody>
          <a:bodyPr wrap="square" rtlCol="0">
            <a:spAutoFit/>
          </a:bodyPr>
          <a:lstStyle/>
          <a:p>
            <a:r>
              <a:rPr lang="zh-CN" altLang="en-US" dirty="0">
                <a:solidFill>
                  <a:schemeClr val="tx1">
                    <a:lumMod val="75000"/>
                    <a:lumOff val="25000"/>
                  </a:schemeClr>
                </a:solidFill>
                <a:latin typeface="微软雅黑" charset="0"/>
                <a:ea typeface="微软雅黑" charset="0"/>
              </a:rPr>
              <a:t>投资人</a:t>
            </a:r>
            <a:endParaRPr lang="zh-CN" altLang="en-US" dirty="0">
              <a:solidFill>
                <a:schemeClr val="tx1">
                  <a:lumMod val="75000"/>
                  <a:lumOff val="25000"/>
                </a:schemeClr>
              </a:solidFill>
              <a:latin typeface="微软雅黑" charset="0"/>
              <a:ea typeface="微软雅黑" charset="0"/>
            </a:endParaRPr>
          </a:p>
          <a:p>
            <a:pPr marL="285750" indent="-285750" algn="l">
              <a:buFont typeface="Wingdings" charset="0"/>
              <a:buChar char="l"/>
            </a:pPr>
            <a:endParaRPr lang="zh-CN" altLang="en-US" dirty="0">
              <a:solidFill>
                <a:schemeClr val="tx1">
                  <a:lumMod val="75000"/>
                  <a:lumOff val="25000"/>
                </a:schemeClr>
              </a:solidFill>
              <a:latin typeface="微软雅黑" charset="0"/>
              <a:ea typeface="微软雅黑" charset="0"/>
            </a:endParaRPr>
          </a:p>
          <a:p>
            <a:pPr marL="285750" indent="-285750" algn="l">
              <a:buFont typeface="Wingdings" charset="0"/>
              <a:buChar char="l"/>
            </a:pPr>
            <a:r>
              <a:rPr lang="zh-CN" altLang="en-US" dirty="0">
                <a:solidFill>
                  <a:schemeClr val="tx1">
                    <a:lumMod val="75000"/>
                    <a:lumOff val="25000"/>
                  </a:schemeClr>
                </a:solidFill>
                <a:latin typeface="微软雅黑" charset="0"/>
                <a:ea typeface="微软雅黑" charset="0"/>
              </a:rPr>
              <a:t>   register(name, id, note) </a:t>
            </a:r>
            <a:endParaRPr lang="en-US" altLang="zh-CN" dirty="0" smtClean="0">
              <a:solidFill>
                <a:schemeClr val="tx1">
                  <a:lumMod val="75000"/>
                  <a:lumOff val="25000"/>
                </a:schemeClr>
              </a:solidFill>
              <a:latin typeface="微软雅黑" charset="0"/>
              <a:ea typeface="微软雅黑" charset="0"/>
            </a:endParaRPr>
          </a:p>
          <a:p>
            <a:pPr algn="l"/>
            <a:r>
              <a:rPr lang="en-US" altLang="zh-CN" dirty="0">
                <a:solidFill>
                  <a:schemeClr val="tx1">
                    <a:lumMod val="75000"/>
                    <a:lumOff val="25000"/>
                  </a:schemeClr>
                </a:solidFill>
                <a:latin typeface="微软雅黑" charset="0"/>
                <a:ea typeface="微软雅黑" charset="0"/>
                <a:sym typeface="+mn-ea"/>
              </a:rPr>
              <a:t> </a:t>
            </a:r>
            <a:r>
              <a:rPr lang="en-US" altLang="zh-CN" dirty="0" smtClean="0">
                <a:solidFill>
                  <a:schemeClr val="tx1">
                    <a:lumMod val="75000"/>
                    <a:lumOff val="25000"/>
                  </a:schemeClr>
                </a:solidFill>
                <a:latin typeface="微软雅黑" charset="0"/>
                <a:ea typeface="微软雅黑" charset="0"/>
                <a:sym typeface="+mn-ea"/>
              </a:rPr>
              <a:t>      </a:t>
            </a:r>
            <a:r>
              <a:rPr lang="zh-CN" altLang="en-US" dirty="0" smtClean="0">
                <a:solidFill>
                  <a:schemeClr val="tx1">
                    <a:lumMod val="75000"/>
                    <a:lumOff val="25000"/>
                  </a:schemeClr>
                </a:solidFill>
                <a:latin typeface="微软雅黑" charset="0"/>
                <a:ea typeface="微软雅黑" charset="0"/>
                <a:sym typeface="+mn-ea"/>
              </a:rPr>
              <a:t>去</a:t>
            </a:r>
            <a:r>
              <a:rPr lang="zh-CN" altLang="en-US" dirty="0">
                <a:solidFill>
                  <a:schemeClr val="tx1">
                    <a:lumMod val="75000"/>
                    <a:lumOff val="25000"/>
                  </a:schemeClr>
                </a:solidFill>
                <a:latin typeface="微软雅黑" charset="0"/>
                <a:ea typeface="微软雅黑" charset="0"/>
                <a:sym typeface="+mn-ea"/>
              </a:rPr>
              <a:t>P2P公司</a:t>
            </a:r>
            <a:r>
              <a:rPr lang="zh-CN" altLang="en-US" dirty="0" smtClean="0">
                <a:solidFill>
                  <a:schemeClr val="tx1">
                    <a:lumMod val="75000"/>
                    <a:lumOff val="25000"/>
                  </a:schemeClr>
                </a:solidFill>
                <a:latin typeface="微软雅黑" charset="0"/>
                <a:ea typeface="微软雅黑" charset="0"/>
                <a:sym typeface="+mn-ea"/>
              </a:rPr>
              <a:t>注册资料</a:t>
            </a:r>
            <a:r>
              <a:rPr lang="zh-CN" altLang="en-US" dirty="0">
                <a:solidFill>
                  <a:schemeClr val="tx1">
                    <a:lumMod val="75000"/>
                    <a:lumOff val="25000"/>
                  </a:schemeClr>
                </a:solidFill>
                <a:latin typeface="微软雅黑" charset="0"/>
                <a:ea typeface="微软雅黑" charset="0"/>
                <a:sym typeface="+mn-ea"/>
              </a:rPr>
              <a:t>，并通过实名认证</a:t>
            </a:r>
            <a:endParaRPr lang="zh-CN" altLang="en-US" dirty="0">
              <a:solidFill>
                <a:schemeClr val="tx1">
                  <a:lumMod val="75000"/>
                  <a:lumOff val="25000"/>
                </a:schemeClr>
              </a:solidFill>
              <a:latin typeface="微软雅黑" charset="0"/>
              <a:ea typeface="微软雅黑" charset="0"/>
            </a:endParaRPr>
          </a:p>
          <a:p>
            <a:pPr indent="0" algn="l">
              <a:buFont typeface="Wingdings" charset="0"/>
              <a:buNone/>
            </a:pPr>
            <a:r>
              <a:rPr lang="zh-CN" altLang="en-US" i="1" dirty="0">
                <a:solidFill>
                  <a:schemeClr val="tx1">
                    <a:lumMod val="75000"/>
                    <a:lumOff val="25000"/>
                  </a:schemeClr>
                </a:solidFill>
                <a:latin typeface="微软雅黑" charset="0"/>
                <a:ea typeface="微软雅黑" charset="0"/>
              </a:rPr>
              <a:t>        </a:t>
            </a:r>
            <a:r>
              <a:rPr lang="zh-CN" altLang="en-US" sz="1400" i="1" dirty="0">
                <a:solidFill>
                  <a:schemeClr val="tx1">
                    <a:lumMod val="75000"/>
                    <a:lumOff val="25000"/>
                  </a:schemeClr>
                </a:solidFill>
                <a:latin typeface="微软雅黑" charset="0"/>
                <a:ea typeface="微软雅黑" charset="0"/>
              </a:rPr>
              <a:t>数据加密存储， 存hash，用于验证</a:t>
            </a:r>
            <a:endParaRPr lang="zh-CN" altLang="en-US" sz="1400" i="1" dirty="0">
              <a:solidFill>
                <a:schemeClr val="tx1">
                  <a:lumMod val="75000"/>
                  <a:lumOff val="25000"/>
                </a:schemeClr>
              </a:solidFill>
              <a:latin typeface="微软雅黑" charset="0"/>
              <a:ea typeface="微软雅黑" charset="0"/>
            </a:endParaRPr>
          </a:p>
          <a:p>
            <a:pPr indent="0" algn="l">
              <a:buFont typeface="Wingdings" charset="0"/>
              <a:buNone/>
            </a:pPr>
            <a:endParaRPr lang="zh-CN" altLang="en-US" i="1" dirty="0">
              <a:solidFill>
                <a:schemeClr val="tx1">
                  <a:lumMod val="75000"/>
                  <a:lumOff val="25000"/>
                </a:schemeClr>
              </a:solidFill>
              <a:latin typeface="微软雅黑" charset="0"/>
              <a:ea typeface="微软雅黑" charset="0"/>
            </a:endParaRPr>
          </a:p>
          <a:p>
            <a:pPr marL="285750" indent="-285750" algn="l">
              <a:buFont typeface="Wingdings" charset="0"/>
              <a:buChar char="l"/>
            </a:pPr>
            <a:r>
              <a:rPr lang="zh-CN" altLang="en-US" dirty="0">
                <a:solidFill>
                  <a:schemeClr val="tx1">
                    <a:lumMod val="75000"/>
                    <a:lumOff val="25000"/>
                  </a:schemeClr>
                </a:solidFill>
                <a:latin typeface="微软雅黑" charset="0"/>
                <a:ea typeface="微软雅黑" charset="0"/>
              </a:rPr>
              <a:t>   check(name, id, note)</a:t>
            </a:r>
            <a:endParaRPr lang="zh-CN" altLang="en-US" dirty="0">
              <a:solidFill>
                <a:schemeClr val="tx1">
                  <a:lumMod val="75000"/>
                  <a:lumOff val="25000"/>
                </a:schemeClr>
              </a:solidFill>
              <a:latin typeface="微软雅黑" charset="0"/>
              <a:ea typeface="微软雅黑" charset="0"/>
            </a:endParaRPr>
          </a:p>
          <a:p>
            <a:pPr marL="285750" indent="-285750" algn="l">
              <a:buFont typeface="Wingdings" charset="0"/>
              <a:buChar char="l"/>
            </a:pPr>
            <a:r>
              <a:rPr lang="zh-CN" altLang="en-US" dirty="0">
                <a:solidFill>
                  <a:schemeClr val="tx1">
                    <a:lumMod val="75000"/>
                    <a:lumOff val="25000"/>
                  </a:schemeClr>
                </a:solidFill>
                <a:latin typeface="微软雅黑" charset="0"/>
                <a:ea typeface="微软雅黑" charset="0"/>
              </a:rPr>
              <a:t>   与银行兑换比特人民币</a:t>
            </a:r>
            <a:endParaRPr lang="zh-CN" altLang="en-US" dirty="0">
              <a:solidFill>
                <a:schemeClr val="tx1">
                  <a:lumMod val="75000"/>
                  <a:lumOff val="25000"/>
                </a:schemeClr>
              </a:solidFill>
              <a:latin typeface="微软雅黑" charset="0"/>
              <a:ea typeface="微软雅黑" charset="0"/>
            </a:endParaRPr>
          </a:p>
          <a:p>
            <a:pPr marL="285750" indent="-285750" algn="l">
              <a:buFont typeface="Wingdings" charset="0"/>
              <a:buChar char="l"/>
            </a:pPr>
            <a:r>
              <a:rPr lang="zh-CN" altLang="en-US" dirty="0">
                <a:solidFill>
                  <a:schemeClr val="tx1">
                    <a:lumMod val="75000"/>
                    <a:lumOff val="25000"/>
                  </a:schemeClr>
                </a:solidFill>
                <a:latin typeface="微软雅黑" charset="0"/>
                <a:ea typeface="微软雅黑" charset="0"/>
              </a:rPr>
              <a:t>   在交易所投资</a:t>
            </a:r>
            <a:r>
              <a:rPr lang="en-US" altLang="zh-CN" dirty="0">
                <a:solidFill>
                  <a:schemeClr val="tx1">
                    <a:lumMod val="75000"/>
                    <a:lumOff val="25000"/>
                  </a:schemeClr>
                </a:solidFill>
                <a:latin typeface="微软雅黑" charset="0"/>
                <a:ea typeface="微软雅黑" charset="0"/>
              </a:rPr>
              <a:t>P2P</a:t>
            </a:r>
            <a:r>
              <a:rPr lang="zh-CN" altLang="en-US" dirty="0">
                <a:solidFill>
                  <a:schemeClr val="tx1">
                    <a:lumMod val="75000"/>
                    <a:lumOff val="25000"/>
                  </a:schemeClr>
                </a:solidFill>
                <a:latin typeface="微软雅黑" charset="0"/>
                <a:ea typeface="微软雅黑" charset="0"/>
              </a:rPr>
              <a:t>产品</a:t>
            </a: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5715794" y="972344"/>
            <a:ext cx="2981469" cy="3104785"/>
          </a:xfrm>
          <a:prstGeom prst="rect">
            <a:avLst/>
          </a:prstGeom>
        </p:spPr>
      </p:pic>
      <p:grpSp>
        <p:nvGrpSpPr>
          <p:cNvPr id="7" name="组合 6"/>
          <p:cNvGrpSpPr/>
          <p:nvPr/>
        </p:nvGrpSpPr>
        <p:grpSpPr>
          <a:xfrm>
            <a:off x="8271516" y="-18254"/>
            <a:ext cx="640080" cy="762000"/>
            <a:chOff x="8271516" y="-18254"/>
            <a:chExt cx="640080" cy="762000"/>
          </a:xfrm>
        </p:grpSpPr>
        <p:sp>
          <p:nvSpPr>
            <p:cNvPr id="8"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lstStyle/>
            <a:p>
              <a:pPr marL="0" marR="0" lvl="0" indent="0" algn="ctr" defTabSz="914400" rtl="0" eaLnBrk="1" fontAlgn="base" latinLnBrk="0" hangingPunct="1">
                <a:spcBef>
                  <a:spcPct val="0"/>
                </a:spcBef>
                <a:spcAft>
                  <a:spcPct val="0"/>
                </a:spcAft>
                <a:buClrTx/>
                <a:buSzTx/>
                <a:buFontTx/>
                <a:buNone/>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43" name="矩形 42"/>
            <p:cNvSpPr/>
            <p:nvPr/>
          </p:nvSpPr>
          <p:spPr>
            <a:xfrm>
              <a:off x="8271516" y="134144"/>
              <a:ext cx="640080" cy="287020"/>
            </a:xfrm>
            <a:prstGeom prst="rect">
              <a:avLst/>
            </a:prstGeom>
          </p:spPr>
          <p:txBody>
            <a:bodyPr wrap="none">
              <a:spAutoFit/>
            </a:bodyPr>
            <a:lstStyle/>
            <a:p>
              <a:pPr algn="ctr"/>
              <a:r>
                <a:rPr lang="zh-CN" sz="1200" dirty="0">
                  <a:solidFill>
                    <a:srgbClr val="C00000"/>
                  </a:solidFill>
                  <a:effectLst>
                    <a:outerShdw blurRad="50800" dist="38100" dir="2700000" algn="tl" rotWithShape="0">
                      <a:srgbClr val="A20000">
                        <a:alpha val="40000"/>
                      </a:srgbClr>
                    </a:outerShdw>
                  </a:effectLst>
                  <a:latin typeface="微软雅黑" charset="0"/>
                  <a:ea typeface="微软雅黑" charset="0"/>
                </a:rPr>
                <a:t>复杂美</a:t>
              </a:r>
            </a:p>
          </p:txBody>
        </p:sp>
      </p:grpSp>
    </p:spTree>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nvSpPr>
        <p:spPr>
          <a:xfrm>
            <a:off x="2743994" y="191234"/>
            <a:ext cx="3776980" cy="400110"/>
          </a:xfrm>
          <a:prstGeom prst="rect">
            <a:avLst/>
          </a:prstGeom>
          <a:noFill/>
        </p:spPr>
        <p:txBody>
          <a:bodyPr wrap="square" rtlCol="0">
            <a:spAutoFit/>
          </a:bodyPr>
          <a:lstStyle/>
          <a:p>
            <a:r>
              <a:rPr lang="zh-CN" altLang="en-US" sz="2000" b="1" dirty="0">
                <a:solidFill>
                  <a:schemeClr val="tx1"/>
                </a:solidFill>
                <a:effectLst>
                  <a:outerShdw blurRad="38100" dist="19050" dir="2700000" algn="tl" rotWithShape="0">
                    <a:schemeClr val="dk1">
                      <a:alpha val="40000"/>
                    </a:schemeClr>
                  </a:outerShdw>
                </a:effectLst>
                <a:latin typeface="微软雅黑" charset="0"/>
                <a:ea typeface="微软雅黑" charset="0"/>
              </a:rPr>
              <a:t>交易所各角色职能分配</a:t>
            </a:r>
          </a:p>
        </p:txBody>
      </p:sp>
      <p:sp>
        <p:nvSpPr>
          <p:cNvPr id="5" name="文本框 1"/>
          <p:cNvSpPr txBox="1"/>
          <p:nvPr/>
        </p:nvSpPr>
        <p:spPr>
          <a:xfrm>
            <a:off x="534195" y="1353344"/>
            <a:ext cx="4800600" cy="2616101"/>
          </a:xfrm>
          <a:prstGeom prst="rect">
            <a:avLst/>
          </a:prstGeom>
          <a:noFill/>
        </p:spPr>
        <p:txBody>
          <a:bodyPr wrap="square" rtlCol="0">
            <a:spAutoFit/>
          </a:bodyPr>
          <a:lstStyle/>
          <a:p>
            <a:r>
              <a:rPr lang="zh-CN" altLang="en-US" dirty="0">
                <a:solidFill>
                  <a:schemeClr val="tx1">
                    <a:lumMod val="75000"/>
                    <a:lumOff val="25000"/>
                  </a:schemeClr>
                </a:solidFill>
                <a:latin typeface="微软雅黑" charset="0"/>
                <a:ea typeface="微软雅黑" charset="0"/>
              </a:rPr>
              <a:t>借款人</a:t>
            </a:r>
            <a:endParaRPr lang="zh-CN" altLang="en-US" dirty="0">
              <a:solidFill>
                <a:schemeClr val="tx1">
                  <a:lumMod val="75000"/>
                  <a:lumOff val="25000"/>
                </a:schemeClr>
              </a:solidFill>
              <a:latin typeface="微软雅黑" charset="0"/>
              <a:ea typeface="微软雅黑" charset="0"/>
            </a:endParaRPr>
          </a:p>
          <a:p>
            <a:pPr marL="285750" indent="-285750" algn="l">
              <a:buFont typeface="Wingdings" charset="0"/>
              <a:buChar char="l"/>
            </a:pPr>
            <a:endParaRPr lang="zh-CN" altLang="en-US" dirty="0">
              <a:solidFill>
                <a:schemeClr val="tx1">
                  <a:lumMod val="75000"/>
                  <a:lumOff val="25000"/>
                </a:schemeClr>
              </a:solidFill>
              <a:latin typeface="微软雅黑" charset="0"/>
              <a:ea typeface="微软雅黑" charset="0"/>
            </a:endParaRPr>
          </a:p>
          <a:p>
            <a:pPr marL="285750" indent="-285750" algn="l">
              <a:buFont typeface="Wingdings" charset="0"/>
              <a:buChar char="l"/>
            </a:pPr>
            <a:r>
              <a:rPr lang="zh-CN" altLang="en-US" dirty="0">
                <a:solidFill>
                  <a:schemeClr val="tx1">
                    <a:lumMod val="75000"/>
                    <a:lumOff val="25000"/>
                  </a:schemeClr>
                </a:solidFill>
                <a:latin typeface="微软雅黑" charset="0"/>
                <a:ea typeface="微软雅黑" charset="0"/>
              </a:rPr>
              <a:t>   register(name, id, note) </a:t>
            </a:r>
            <a:endParaRPr lang="en-US" altLang="zh-CN" dirty="0" smtClean="0">
              <a:solidFill>
                <a:schemeClr val="tx1">
                  <a:lumMod val="75000"/>
                  <a:lumOff val="25000"/>
                </a:schemeClr>
              </a:solidFill>
              <a:latin typeface="微软雅黑" charset="0"/>
              <a:ea typeface="微软雅黑" charset="0"/>
            </a:endParaRPr>
          </a:p>
          <a:p>
            <a:pPr algn="l"/>
            <a:r>
              <a:rPr lang="en-US" altLang="zh-CN" dirty="0">
                <a:solidFill>
                  <a:schemeClr val="tx1">
                    <a:lumMod val="75000"/>
                    <a:lumOff val="25000"/>
                  </a:schemeClr>
                </a:solidFill>
                <a:latin typeface="微软雅黑" charset="0"/>
                <a:ea typeface="微软雅黑" charset="0"/>
                <a:sym typeface="+mn-ea"/>
              </a:rPr>
              <a:t> </a:t>
            </a:r>
            <a:r>
              <a:rPr lang="en-US" altLang="zh-CN" dirty="0" smtClean="0">
                <a:solidFill>
                  <a:schemeClr val="tx1">
                    <a:lumMod val="75000"/>
                    <a:lumOff val="25000"/>
                  </a:schemeClr>
                </a:solidFill>
                <a:latin typeface="微软雅黑" charset="0"/>
                <a:ea typeface="微软雅黑" charset="0"/>
                <a:sym typeface="+mn-ea"/>
              </a:rPr>
              <a:t>      </a:t>
            </a:r>
            <a:r>
              <a:rPr lang="zh-CN" altLang="en-US" dirty="0" smtClean="0">
                <a:solidFill>
                  <a:schemeClr val="tx1">
                    <a:lumMod val="75000"/>
                    <a:lumOff val="25000"/>
                  </a:schemeClr>
                </a:solidFill>
                <a:latin typeface="微软雅黑" charset="0"/>
                <a:ea typeface="微软雅黑" charset="0"/>
                <a:sym typeface="+mn-ea"/>
              </a:rPr>
              <a:t>去</a:t>
            </a:r>
            <a:r>
              <a:rPr lang="zh-CN" altLang="en-US" dirty="0">
                <a:solidFill>
                  <a:schemeClr val="tx1">
                    <a:lumMod val="75000"/>
                    <a:lumOff val="25000"/>
                  </a:schemeClr>
                </a:solidFill>
                <a:latin typeface="微软雅黑" charset="0"/>
                <a:ea typeface="微软雅黑" charset="0"/>
                <a:sym typeface="+mn-ea"/>
              </a:rPr>
              <a:t>P2P公司</a:t>
            </a:r>
            <a:r>
              <a:rPr lang="zh-CN" altLang="en-US" dirty="0" smtClean="0">
                <a:solidFill>
                  <a:schemeClr val="tx1">
                    <a:lumMod val="75000"/>
                    <a:lumOff val="25000"/>
                  </a:schemeClr>
                </a:solidFill>
                <a:latin typeface="微软雅黑" charset="0"/>
                <a:ea typeface="微软雅黑" charset="0"/>
                <a:sym typeface="+mn-ea"/>
              </a:rPr>
              <a:t>注册资料</a:t>
            </a:r>
            <a:r>
              <a:rPr lang="zh-CN" altLang="en-US" dirty="0">
                <a:solidFill>
                  <a:schemeClr val="tx1">
                    <a:lumMod val="75000"/>
                    <a:lumOff val="25000"/>
                  </a:schemeClr>
                </a:solidFill>
                <a:latin typeface="微软雅黑" charset="0"/>
                <a:ea typeface="微软雅黑" charset="0"/>
                <a:sym typeface="+mn-ea"/>
              </a:rPr>
              <a:t>，并通过实名认证</a:t>
            </a:r>
            <a:endParaRPr lang="zh-CN" altLang="en-US" dirty="0">
              <a:solidFill>
                <a:schemeClr val="tx1">
                  <a:lumMod val="75000"/>
                  <a:lumOff val="25000"/>
                </a:schemeClr>
              </a:solidFill>
              <a:latin typeface="微软雅黑" charset="0"/>
              <a:ea typeface="微软雅黑" charset="0"/>
            </a:endParaRPr>
          </a:p>
          <a:p>
            <a:pPr indent="0" algn="l">
              <a:buFont typeface="Wingdings" charset="0"/>
              <a:buNone/>
            </a:pPr>
            <a:r>
              <a:rPr lang="zh-CN" altLang="en-US" i="1" dirty="0">
                <a:solidFill>
                  <a:schemeClr val="tx1">
                    <a:lumMod val="75000"/>
                    <a:lumOff val="25000"/>
                  </a:schemeClr>
                </a:solidFill>
                <a:latin typeface="微软雅黑" charset="0"/>
                <a:ea typeface="微软雅黑" charset="0"/>
              </a:rPr>
              <a:t>        </a:t>
            </a:r>
            <a:r>
              <a:rPr lang="zh-CN" altLang="en-US" sz="1600" i="1" dirty="0">
                <a:solidFill>
                  <a:schemeClr val="tx1">
                    <a:lumMod val="75000"/>
                    <a:lumOff val="25000"/>
                  </a:schemeClr>
                </a:solidFill>
                <a:latin typeface="微软雅黑" charset="0"/>
                <a:ea typeface="微软雅黑" charset="0"/>
              </a:rPr>
              <a:t>数据加密存储， 存hash，用于验证</a:t>
            </a:r>
            <a:endParaRPr lang="zh-CN" altLang="en-US" sz="1600" i="1" dirty="0">
              <a:solidFill>
                <a:schemeClr val="tx1">
                  <a:lumMod val="75000"/>
                  <a:lumOff val="25000"/>
                </a:schemeClr>
              </a:solidFill>
              <a:latin typeface="微软雅黑" charset="0"/>
              <a:ea typeface="微软雅黑" charset="0"/>
            </a:endParaRPr>
          </a:p>
          <a:p>
            <a:pPr indent="0" algn="l">
              <a:buFont typeface="Wingdings" charset="0"/>
              <a:buNone/>
            </a:pPr>
            <a:endParaRPr lang="zh-CN" altLang="en-US" i="1" dirty="0">
              <a:solidFill>
                <a:schemeClr val="tx1">
                  <a:lumMod val="75000"/>
                  <a:lumOff val="25000"/>
                </a:schemeClr>
              </a:solidFill>
              <a:latin typeface="微软雅黑" charset="0"/>
              <a:ea typeface="微软雅黑" charset="0"/>
            </a:endParaRPr>
          </a:p>
          <a:p>
            <a:pPr marL="285750" indent="-285750" algn="l">
              <a:buFont typeface="Wingdings" charset="0"/>
              <a:buChar char="l"/>
            </a:pPr>
            <a:r>
              <a:rPr lang="zh-CN" altLang="en-US" dirty="0">
                <a:solidFill>
                  <a:schemeClr val="tx1">
                    <a:lumMod val="75000"/>
                    <a:lumOff val="25000"/>
                  </a:schemeClr>
                </a:solidFill>
                <a:latin typeface="微软雅黑" charset="0"/>
                <a:ea typeface="微软雅黑" charset="0"/>
              </a:rPr>
              <a:t>   提交抵押品，申请发起借款（</a:t>
            </a:r>
            <a:r>
              <a:rPr lang="en-US" altLang="zh-CN" dirty="0">
                <a:solidFill>
                  <a:schemeClr val="tx1">
                    <a:lumMod val="75000"/>
                    <a:lumOff val="25000"/>
                  </a:schemeClr>
                </a:solidFill>
                <a:latin typeface="微软雅黑" charset="0"/>
                <a:ea typeface="微软雅黑" charset="0"/>
              </a:rPr>
              <a:t>P2P</a:t>
            </a:r>
            <a:r>
              <a:rPr lang="zh-CN" altLang="en-US" dirty="0">
                <a:solidFill>
                  <a:schemeClr val="tx1">
                    <a:lumMod val="75000"/>
                    <a:lumOff val="25000"/>
                  </a:schemeClr>
                </a:solidFill>
                <a:latin typeface="微软雅黑" charset="0"/>
                <a:ea typeface="微软雅黑" charset="0"/>
              </a:rPr>
              <a:t>）</a:t>
            </a:r>
            <a:endParaRPr lang="zh-CN" altLang="en-US" dirty="0">
              <a:solidFill>
                <a:schemeClr val="tx1">
                  <a:lumMod val="75000"/>
                  <a:lumOff val="25000"/>
                </a:schemeClr>
              </a:solidFill>
              <a:latin typeface="微软雅黑" charset="0"/>
              <a:ea typeface="微软雅黑" charset="0"/>
            </a:endParaRPr>
          </a:p>
          <a:p>
            <a:pPr marL="285750" indent="-285750" algn="l">
              <a:buFont typeface="Wingdings" charset="0"/>
              <a:buChar char="l"/>
            </a:pPr>
            <a:r>
              <a:rPr lang="zh-CN" altLang="en-US" dirty="0">
                <a:solidFill>
                  <a:schemeClr val="tx1">
                    <a:lumMod val="75000"/>
                    <a:lumOff val="25000"/>
                  </a:schemeClr>
                </a:solidFill>
                <a:latin typeface="微软雅黑" charset="0"/>
                <a:ea typeface="微软雅黑" charset="0"/>
              </a:rPr>
              <a:t>   与银行兑换比特人民币</a:t>
            </a:r>
            <a:endParaRPr lang="zh-CN" altLang="en-US" dirty="0">
              <a:solidFill>
                <a:schemeClr val="tx1">
                  <a:lumMod val="75000"/>
                  <a:lumOff val="25000"/>
                </a:schemeClr>
              </a:solidFill>
              <a:latin typeface="微软雅黑" charset="0"/>
              <a:ea typeface="微软雅黑" charset="0"/>
            </a:endParaRPr>
          </a:p>
          <a:p>
            <a:pPr marL="285750" indent="-285750" algn="l">
              <a:buFont typeface="Wingdings" charset="0"/>
              <a:buChar char="l"/>
            </a:pPr>
            <a:r>
              <a:rPr lang="zh-CN" altLang="en-US" dirty="0">
                <a:solidFill>
                  <a:schemeClr val="tx1">
                    <a:lumMod val="75000"/>
                    <a:lumOff val="25000"/>
                  </a:schemeClr>
                </a:solidFill>
                <a:latin typeface="微软雅黑" charset="0"/>
                <a:ea typeface="微软雅黑" charset="0"/>
              </a:rPr>
              <a:t>   到期还本付息给投资人</a:t>
            </a: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5290445" y="1353344"/>
            <a:ext cx="3621151" cy="2801144"/>
          </a:xfrm>
          <a:prstGeom prst="rect">
            <a:avLst/>
          </a:prstGeom>
        </p:spPr>
      </p:pic>
      <p:grpSp>
        <p:nvGrpSpPr>
          <p:cNvPr id="7" name="组合 6"/>
          <p:cNvGrpSpPr/>
          <p:nvPr/>
        </p:nvGrpSpPr>
        <p:grpSpPr>
          <a:xfrm>
            <a:off x="8271516" y="-18254"/>
            <a:ext cx="640080" cy="762000"/>
            <a:chOff x="8271516" y="-18254"/>
            <a:chExt cx="640080" cy="762000"/>
          </a:xfrm>
        </p:grpSpPr>
        <p:sp>
          <p:nvSpPr>
            <p:cNvPr id="8"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lstStyle/>
            <a:p>
              <a:pPr marL="0" marR="0" lvl="0" indent="0" algn="ctr" defTabSz="914400" rtl="0" eaLnBrk="1" fontAlgn="base" latinLnBrk="0" hangingPunct="1">
                <a:spcBef>
                  <a:spcPct val="0"/>
                </a:spcBef>
                <a:spcAft>
                  <a:spcPct val="0"/>
                </a:spcAft>
                <a:buClrTx/>
                <a:buSzTx/>
                <a:buFontTx/>
                <a:buNone/>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43" name="矩形 42"/>
            <p:cNvSpPr/>
            <p:nvPr/>
          </p:nvSpPr>
          <p:spPr>
            <a:xfrm>
              <a:off x="8271516" y="134144"/>
              <a:ext cx="640080" cy="287020"/>
            </a:xfrm>
            <a:prstGeom prst="rect">
              <a:avLst/>
            </a:prstGeom>
          </p:spPr>
          <p:txBody>
            <a:bodyPr wrap="none">
              <a:spAutoFit/>
            </a:bodyPr>
            <a:lstStyle/>
            <a:p>
              <a:pPr algn="ctr"/>
              <a:r>
                <a:rPr lang="zh-CN" sz="1200" dirty="0">
                  <a:solidFill>
                    <a:srgbClr val="C00000"/>
                  </a:solidFill>
                  <a:effectLst>
                    <a:outerShdw blurRad="50800" dist="38100" dir="2700000" algn="tl" rotWithShape="0">
                      <a:srgbClr val="A20000">
                        <a:alpha val="40000"/>
                      </a:srgbClr>
                    </a:outerShdw>
                  </a:effectLst>
                  <a:latin typeface="微软雅黑" charset="0"/>
                  <a:ea typeface="微软雅黑" charset="0"/>
                </a:rPr>
                <a:t>复杂美</a:t>
              </a:r>
            </a:p>
          </p:txBody>
        </p:sp>
      </p:grpSp>
    </p:spTree>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745105" y="211455"/>
            <a:ext cx="4380865" cy="417830"/>
          </a:xfrm>
          <a:prstGeom prst="rect">
            <a:avLst/>
          </a:prstGeom>
          <a:noFill/>
        </p:spPr>
        <p:txBody>
          <a:bodyPr wrap="square" rtlCol="0">
            <a:spAutoFit/>
          </a:bodyPr>
          <a:lstStyle/>
          <a:p>
            <a:r>
              <a:rPr lang="zh-CN" altLang="en-US" sz="2000" dirty="0">
                <a:effectLst>
                  <a:outerShdw blurRad="38100" dist="19050" dir="2700000" algn="tl" rotWithShape="0">
                    <a:schemeClr val="dk1">
                      <a:alpha val="40000"/>
                    </a:schemeClr>
                  </a:outerShdw>
                </a:effectLst>
                <a:latin typeface="微软雅黑" charset="0"/>
                <a:ea typeface="微软雅黑" charset="0"/>
              </a:rPr>
              <a:t>抽象技术模型</a:t>
            </a:r>
            <a:endParaRPr lang="zh-CN" altLang="en-US" sz="2000" dirty="0">
              <a:effectLst>
                <a:outerShdw blurRad="38100" dist="19050" dir="2700000" algn="tl" rotWithShape="0">
                  <a:schemeClr val="dk1">
                    <a:alpha val="40000"/>
                  </a:schemeClr>
                </a:outerShdw>
              </a:effectLst>
              <a:latin typeface="微软雅黑" charset="0"/>
              <a:ea typeface="微软雅黑" charset="0"/>
            </a:endParaRPr>
          </a:p>
        </p:txBody>
      </p:sp>
      <p:sp>
        <p:nvSpPr>
          <p:cNvPr id="8" name="圆角矩形 7"/>
          <p:cNvSpPr/>
          <p:nvPr/>
        </p:nvSpPr>
        <p:spPr>
          <a:xfrm>
            <a:off x="2059940" y="1582420"/>
            <a:ext cx="1694815" cy="741680"/>
          </a:xfrm>
          <a:prstGeom prst="roundRect">
            <a:avLst/>
          </a:prstGeom>
          <a:solidFill>
            <a:schemeClr val="tx2">
              <a:lumMod val="60000"/>
              <a:lumOff val="40000"/>
              <a:alpha val="45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t>发行债券</a:t>
            </a:r>
            <a:endParaRPr lang="en-US" altLang="zh-CN"/>
          </a:p>
        </p:txBody>
      </p:sp>
      <p:sp>
        <p:nvSpPr>
          <p:cNvPr id="11" name="圆角矩形 10"/>
          <p:cNvSpPr/>
          <p:nvPr/>
        </p:nvSpPr>
        <p:spPr>
          <a:xfrm>
            <a:off x="5410835" y="1048385"/>
            <a:ext cx="2102485" cy="892810"/>
          </a:xfrm>
          <a:prstGeom prst="roundRect">
            <a:avLst/>
          </a:prstGeom>
          <a:solidFill>
            <a:srgbClr val="00B050">
              <a:alpha val="30000"/>
            </a:srgb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t>发行虚拟资产</a:t>
            </a:r>
            <a:endParaRPr lang="zh-CN"/>
          </a:p>
        </p:txBody>
      </p:sp>
      <p:sp>
        <p:nvSpPr>
          <p:cNvPr id="21" name="圆角矩形 20"/>
          <p:cNvSpPr/>
          <p:nvPr/>
        </p:nvSpPr>
        <p:spPr>
          <a:xfrm>
            <a:off x="2058035" y="897890"/>
            <a:ext cx="1684020" cy="677545"/>
          </a:xfrm>
          <a:prstGeom prst="roundRect">
            <a:avLst/>
          </a:prstGeom>
          <a:solidFill>
            <a:srgbClr val="7030A0">
              <a:alpha val="30000"/>
            </a:srgb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a:t>发行人民币</a:t>
            </a:r>
            <a:endParaRPr lang="zh-CN" altLang="zh-CN"/>
          </a:p>
        </p:txBody>
      </p:sp>
      <p:grpSp>
        <p:nvGrpSpPr>
          <p:cNvPr id="5" name="组合 4"/>
          <p:cNvGrpSpPr/>
          <p:nvPr/>
        </p:nvGrpSpPr>
        <p:grpSpPr>
          <a:xfrm>
            <a:off x="8271516" y="-18254"/>
            <a:ext cx="640080" cy="762000"/>
            <a:chOff x="8271516" y="-18254"/>
            <a:chExt cx="640080" cy="762000"/>
          </a:xfrm>
        </p:grpSpPr>
        <p:sp>
          <p:nvSpPr>
            <p:cNvPr id="4"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lstStyle/>
            <a:p>
              <a:pPr marL="0" marR="0" lvl="0" indent="0" algn="ctr" defTabSz="914400" rtl="0" eaLnBrk="1" fontAlgn="base" latinLnBrk="0" hangingPunct="1">
                <a:spcBef>
                  <a:spcPct val="0"/>
                </a:spcBef>
                <a:spcAft>
                  <a:spcPct val="0"/>
                </a:spcAft>
                <a:buClrTx/>
                <a:buSzTx/>
                <a:buFontTx/>
                <a:buNone/>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43" name="矩形 42"/>
            <p:cNvSpPr/>
            <p:nvPr/>
          </p:nvSpPr>
          <p:spPr>
            <a:xfrm>
              <a:off x="8271516" y="134144"/>
              <a:ext cx="640080" cy="287020"/>
            </a:xfrm>
            <a:prstGeom prst="rect">
              <a:avLst/>
            </a:prstGeom>
          </p:spPr>
          <p:txBody>
            <a:bodyPr wrap="none">
              <a:spAutoFit/>
            </a:bodyPr>
            <a:lstStyle/>
            <a:p>
              <a:pPr algn="ctr"/>
              <a:r>
                <a:rPr lang="zh-CN" sz="1200" dirty="0">
                  <a:solidFill>
                    <a:srgbClr val="C00000"/>
                  </a:solidFill>
                  <a:effectLst>
                    <a:outerShdw blurRad="50800" dist="38100" dir="2700000" algn="tl" rotWithShape="0">
                      <a:srgbClr val="A20000">
                        <a:alpha val="40000"/>
                      </a:srgbClr>
                    </a:outerShdw>
                  </a:effectLst>
                  <a:latin typeface="微软雅黑" charset="0"/>
                  <a:ea typeface="微软雅黑" charset="0"/>
                </a:rPr>
                <a:t>复杂美</a:t>
              </a:r>
            </a:p>
          </p:txBody>
        </p:sp>
      </p:grpSp>
      <p:sp>
        <p:nvSpPr>
          <p:cNvPr id="46" name="右箭头 45"/>
          <p:cNvSpPr/>
          <p:nvPr/>
        </p:nvSpPr>
        <p:spPr>
          <a:xfrm>
            <a:off x="4267835" y="1353185"/>
            <a:ext cx="685800" cy="374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圆角矩形 46"/>
          <p:cNvSpPr/>
          <p:nvPr/>
        </p:nvSpPr>
        <p:spPr>
          <a:xfrm>
            <a:off x="2035175" y="3385820"/>
            <a:ext cx="1694815" cy="713740"/>
          </a:xfrm>
          <a:prstGeom prst="roundRect">
            <a:avLst/>
          </a:prstGeom>
          <a:solidFill>
            <a:schemeClr val="tx2">
              <a:lumMod val="60000"/>
              <a:lumOff val="40000"/>
              <a:alpha val="45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认证</a:t>
            </a:r>
            <a:r>
              <a:rPr lang="en-US" altLang="zh-CN"/>
              <a:t>P2P</a:t>
            </a:r>
            <a:r>
              <a:rPr lang="zh-CN" altLang="zh-CN"/>
              <a:t>公司</a:t>
            </a:r>
            <a:endParaRPr lang="zh-CN" altLang="zh-CN"/>
          </a:p>
        </p:txBody>
      </p:sp>
      <p:sp>
        <p:nvSpPr>
          <p:cNvPr id="48" name="圆角矩形 47"/>
          <p:cNvSpPr/>
          <p:nvPr/>
        </p:nvSpPr>
        <p:spPr>
          <a:xfrm>
            <a:off x="5385435" y="3308985"/>
            <a:ext cx="2102485" cy="892810"/>
          </a:xfrm>
          <a:prstGeom prst="roundRect">
            <a:avLst/>
          </a:prstGeom>
          <a:solidFill>
            <a:srgbClr val="00B050">
              <a:alpha val="30000"/>
            </a:srgb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t>实名认证</a:t>
            </a:r>
            <a:endParaRPr lang="zh-CN"/>
          </a:p>
        </p:txBody>
      </p:sp>
      <p:sp>
        <p:nvSpPr>
          <p:cNvPr id="49" name="圆角矩形 48"/>
          <p:cNvSpPr/>
          <p:nvPr/>
        </p:nvSpPr>
        <p:spPr>
          <a:xfrm>
            <a:off x="2032635" y="2701290"/>
            <a:ext cx="1684020" cy="677545"/>
          </a:xfrm>
          <a:prstGeom prst="roundRect">
            <a:avLst/>
          </a:prstGeom>
          <a:solidFill>
            <a:srgbClr val="7030A0">
              <a:alpha val="30000"/>
            </a:srgb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CN"/>
              <a:t>认证银行</a:t>
            </a:r>
            <a:endParaRPr lang="zh-CN" altLang="zh-CN"/>
          </a:p>
        </p:txBody>
      </p:sp>
      <p:sp>
        <p:nvSpPr>
          <p:cNvPr id="50" name="右箭头 49"/>
          <p:cNvSpPr/>
          <p:nvPr/>
        </p:nvSpPr>
        <p:spPr>
          <a:xfrm>
            <a:off x="4242435" y="3537585"/>
            <a:ext cx="685800" cy="374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圆角矩形 59"/>
          <p:cNvSpPr/>
          <p:nvPr/>
        </p:nvSpPr>
        <p:spPr>
          <a:xfrm>
            <a:off x="2058035" y="4096385"/>
            <a:ext cx="1694815" cy="7416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认证公司与个人</a:t>
            </a:r>
            <a:endParaRPr lang="zh-CN" altLang="en-US"/>
          </a:p>
        </p:txBody>
      </p:sp>
    </p:spTree>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p:nvPr/>
        </p:nvSpPr>
        <p:spPr>
          <a:xfrm>
            <a:off x="2820194" y="210344"/>
            <a:ext cx="3776980" cy="417830"/>
          </a:xfrm>
          <a:prstGeom prst="rect">
            <a:avLst/>
          </a:prstGeom>
          <a:noFill/>
        </p:spPr>
        <p:txBody>
          <a:bodyPr wrap="square" rtlCol="0">
            <a:spAutoFit/>
          </a:bodyPr>
          <a:lstStyle/>
          <a:p>
            <a:r>
              <a:rPr lang="zh-CN" altLang="zh-CN" sz="2000" b="1" dirty="0">
                <a:solidFill>
                  <a:schemeClr val="tx1"/>
                </a:solidFill>
                <a:effectLst>
                  <a:outerShdw blurRad="38100" dist="19050" dir="2700000" algn="tl" rotWithShape="0">
                    <a:schemeClr val="dk1">
                      <a:alpha val="40000"/>
                    </a:schemeClr>
                  </a:outerShdw>
                </a:effectLst>
                <a:latin typeface="微软雅黑" charset="0"/>
                <a:ea typeface="微软雅黑" charset="0"/>
              </a:rPr>
              <a:t>发送虚拟资产</a:t>
            </a:r>
          </a:p>
        </p:txBody>
      </p:sp>
      <p:pic>
        <p:nvPicPr>
          <p:cNvPr id="4" name="图片 3" descr="C:\Users\Administrator\Desktop\pic\cxy.jpgcxy"/>
          <p:cNvPicPr>
            <a:picLocks noChangeAspect="1"/>
          </p:cNvPicPr>
          <p:nvPr/>
        </p:nvPicPr>
        <p:blipFill>
          <a:blip r:embed="rId1"/>
          <a:srcRect/>
          <a:stretch>
            <a:fillRect/>
          </a:stretch>
        </p:blipFill>
        <p:spPr>
          <a:xfrm>
            <a:off x="5258435" y="1413510"/>
            <a:ext cx="3655060" cy="2923540"/>
          </a:xfrm>
          <a:prstGeom prst="rect">
            <a:avLst/>
          </a:prstGeom>
        </p:spPr>
      </p:pic>
      <p:grpSp>
        <p:nvGrpSpPr>
          <p:cNvPr id="5" name="组合 4"/>
          <p:cNvGrpSpPr/>
          <p:nvPr/>
        </p:nvGrpSpPr>
        <p:grpSpPr>
          <a:xfrm>
            <a:off x="8271516" y="-18254"/>
            <a:ext cx="640080" cy="762000"/>
            <a:chOff x="8271516" y="-18254"/>
            <a:chExt cx="640080" cy="762000"/>
          </a:xfrm>
        </p:grpSpPr>
        <p:sp>
          <p:nvSpPr>
            <p:cNvPr id="6"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lstStyle/>
            <a:p>
              <a:pPr marL="0" marR="0" lvl="0" indent="0" algn="ctr" defTabSz="914400" rtl="0" eaLnBrk="1" fontAlgn="base" latinLnBrk="0" hangingPunct="1">
                <a:spcBef>
                  <a:spcPct val="0"/>
                </a:spcBef>
                <a:spcAft>
                  <a:spcPct val="0"/>
                </a:spcAft>
                <a:buClrTx/>
                <a:buSzTx/>
                <a:buFontTx/>
                <a:buNone/>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7" name="矩形 6"/>
            <p:cNvSpPr/>
            <p:nvPr/>
          </p:nvSpPr>
          <p:spPr>
            <a:xfrm>
              <a:off x="8271516" y="134144"/>
              <a:ext cx="640080" cy="287020"/>
            </a:xfrm>
            <a:prstGeom prst="rect">
              <a:avLst/>
            </a:prstGeom>
          </p:spPr>
          <p:txBody>
            <a:bodyPr wrap="none">
              <a:spAutoFit/>
            </a:bodyPr>
            <a:lstStyle/>
            <a:p>
              <a:pPr algn="ctr"/>
              <a:r>
                <a:rPr lang="zh-CN" sz="1200" dirty="0">
                  <a:solidFill>
                    <a:srgbClr val="C00000"/>
                  </a:solidFill>
                  <a:effectLst>
                    <a:outerShdw blurRad="50800" dist="38100" dir="2700000" algn="tl" rotWithShape="0">
                      <a:srgbClr val="A20000">
                        <a:alpha val="40000"/>
                      </a:srgbClr>
                    </a:outerShdw>
                  </a:effectLst>
                  <a:latin typeface="微软雅黑" charset="0"/>
                  <a:ea typeface="微软雅黑" charset="0"/>
                </a:rPr>
                <a:t>复杂美</a:t>
              </a:r>
            </a:p>
          </p:txBody>
        </p:sp>
      </p:grpSp>
      <p:sp>
        <p:nvSpPr>
          <p:cNvPr id="8" name="文本框 31"/>
          <p:cNvSpPr txBox="1"/>
          <p:nvPr/>
        </p:nvSpPr>
        <p:spPr>
          <a:xfrm>
            <a:off x="534035" y="1048385"/>
            <a:ext cx="4228465" cy="1482090"/>
          </a:xfrm>
          <a:prstGeom prst="rect">
            <a:avLst/>
          </a:prstGeom>
          <a:noFill/>
        </p:spPr>
        <p:txBody>
          <a:bodyPr wrap="square" rtlCol="0">
            <a:spAutoFit/>
          </a:bodyPr>
          <a:p>
            <a:pPr marL="0" indent="0" algn="l">
              <a:buNone/>
            </a:pPr>
            <a:r>
              <a:rPr lang="zh-CN" altLang="en-US" dirty="0">
                <a:solidFill>
                  <a:schemeClr val="tx1">
                    <a:lumMod val="75000"/>
                    <a:lumOff val="25000"/>
                  </a:schemeClr>
                </a:solidFill>
                <a:latin typeface="微软雅黑" charset="0"/>
                <a:ea typeface="微软雅黑" charset="0"/>
                <a:sym typeface="+mn-ea"/>
              </a:rPr>
              <a:t>简化的代码，具体的看GitHub...</a:t>
            </a:r>
            <a:endParaRPr lang="zh-CN" altLang="en-US" dirty="0">
              <a:solidFill>
                <a:schemeClr val="tx1">
                  <a:lumMod val="75000"/>
                  <a:lumOff val="25000"/>
                </a:schemeClr>
              </a:solidFill>
              <a:latin typeface="微软雅黑" charset="0"/>
              <a:ea typeface="微软雅黑" charset="0"/>
              <a:sym typeface="+mn-ea"/>
            </a:endParaRPr>
          </a:p>
          <a:p>
            <a:pPr marL="342900" indent="-342900" algn="l">
              <a:buFont typeface="Wingdings" charset="0"/>
              <a:buChar char="l"/>
            </a:pPr>
            <a:endParaRPr lang="zh-CN" altLang="en-US" dirty="0">
              <a:solidFill>
                <a:schemeClr val="tx1">
                  <a:lumMod val="75000"/>
                  <a:lumOff val="25000"/>
                </a:schemeClr>
              </a:solidFill>
              <a:latin typeface="微软雅黑" charset="0"/>
              <a:ea typeface="微软雅黑" charset="0"/>
            </a:endParaRPr>
          </a:p>
          <a:p>
            <a:pPr marL="285750" indent="-285750" algn="l">
              <a:buFont typeface="Wingdings" charset="0"/>
              <a:buChar char="l"/>
            </a:pPr>
            <a:r>
              <a:rPr lang="en-US" altLang="zh-CN" dirty="0">
                <a:solidFill>
                  <a:schemeClr val="tx1">
                    <a:lumMod val="75000"/>
                    <a:lumOff val="25000"/>
                  </a:schemeClr>
                </a:solidFill>
                <a:latin typeface="微软雅黑" charset="0"/>
                <a:ea typeface="微软雅黑" charset="0"/>
                <a:sym typeface="+mn-ea"/>
              </a:rPr>
              <a:t>Code...</a:t>
            </a:r>
            <a:endParaRPr lang="en-US" altLang="zh-CN" dirty="0">
              <a:solidFill>
                <a:schemeClr val="tx1">
                  <a:lumMod val="75000"/>
                  <a:lumOff val="25000"/>
                </a:schemeClr>
              </a:solidFill>
              <a:latin typeface="微软雅黑" charset="0"/>
              <a:ea typeface="微软雅黑" charset="0"/>
              <a:sym typeface="+mn-ea"/>
            </a:endParaRPr>
          </a:p>
          <a:p>
            <a:pPr marL="342900" indent="-342900" algn="l">
              <a:buFont typeface="Wingdings" charset="0"/>
              <a:buChar char="l"/>
            </a:pPr>
            <a:endParaRPr lang="en-US" altLang="zh-CN" dirty="0">
              <a:solidFill>
                <a:schemeClr val="tx1">
                  <a:lumMod val="75000"/>
                  <a:lumOff val="25000"/>
                </a:schemeClr>
              </a:solidFill>
              <a:latin typeface="微软雅黑" charset="0"/>
              <a:ea typeface="微软雅黑" charset="0"/>
            </a:endParaRPr>
          </a:p>
          <a:p>
            <a:pPr indent="0" algn="l">
              <a:buFont typeface="Wingdings" charset="0"/>
              <a:buNone/>
            </a:pPr>
            <a:r>
              <a:rPr lang="zh-CN" altLang="en-US" dirty="0">
                <a:solidFill>
                  <a:schemeClr val="tx1">
                    <a:lumMod val="75000"/>
                    <a:lumOff val="25000"/>
                  </a:schemeClr>
                </a:solidFill>
                <a:latin typeface="微软雅黑" charset="0"/>
                <a:ea typeface="微软雅黑" charset="0"/>
              </a:rPr>
              <a:t>  </a:t>
            </a:r>
          </a:p>
        </p:txBody>
      </p:sp>
    </p:spTree>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p:nvPr/>
        </p:nvSpPr>
        <p:spPr>
          <a:xfrm>
            <a:off x="2820194" y="210344"/>
            <a:ext cx="3776980" cy="417830"/>
          </a:xfrm>
          <a:prstGeom prst="rect">
            <a:avLst/>
          </a:prstGeom>
          <a:noFill/>
        </p:spPr>
        <p:txBody>
          <a:bodyPr wrap="square" rtlCol="0">
            <a:spAutoFit/>
          </a:bodyPr>
          <a:lstStyle/>
          <a:p>
            <a:r>
              <a:rPr lang="zh-CN" altLang="en-US" sz="2000" b="1" dirty="0">
                <a:solidFill>
                  <a:schemeClr val="tx1"/>
                </a:solidFill>
                <a:effectLst>
                  <a:outerShdw blurRad="38100" dist="19050" dir="2700000" algn="tl" rotWithShape="0">
                    <a:schemeClr val="dk1">
                      <a:alpha val="40000"/>
                    </a:schemeClr>
                  </a:outerShdw>
                </a:effectLst>
                <a:latin typeface="微软雅黑" charset="0"/>
                <a:ea typeface="微软雅黑" charset="0"/>
              </a:rPr>
              <a:t>借贷债券特点</a:t>
            </a:r>
          </a:p>
        </p:txBody>
      </p:sp>
      <p:sp>
        <p:nvSpPr>
          <p:cNvPr id="3" name="文本框 31"/>
          <p:cNvSpPr txBox="1"/>
          <p:nvPr/>
        </p:nvSpPr>
        <p:spPr>
          <a:xfrm>
            <a:off x="534194" y="1277144"/>
            <a:ext cx="4231481" cy="3128010"/>
          </a:xfrm>
          <a:prstGeom prst="rect">
            <a:avLst/>
          </a:prstGeom>
          <a:noFill/>
        </p:spPr>
        <p:txBody>
          <a:bodyPr wrap="square" rtlCol="0">
            <a:spAutoFit/>
          </a:bodyPr>
          <a:lstStyle/>
          <a:p>
            <a:pPr marL="342900" indent="-342900" algn="l">
              <a:buFont typeface="Wingdings" charset="0"/>
              <a:buChar char="l"/>
            </a:pPr>
            <a:r>
              <a:rPr lang="zh-CN" altLang="en-US" dirty="0">
                <a:solidFill>
                  <a:schemeClr val="tx1">
                    <a:lumMod val="75000"/>
                    <a:lumOff val="25000"/>
                  </a:schemeClr>
                </a:solidFill>
                <a:latin typeface="微软雅黑" charset="0"/>
                <a:ea typeface="微软雅黑" charset="0"/>
              </a:rPr>
              <a:t>债券状态</a:t>
            </a:r>
            <a:endParaRPr lang="zh-CN" altLang="en-US" dirty="0">
              <a:solidFill>
                <a:schemeClr val="tx1">
                  <a:lumMod val="75000"/>
                  <a:lumOff val="25000"/>
                </a:schemeClr>
              </a:solidFill>
              <a:latin typeface="微软雅黑" charset="0"/>
              <a:ea typeface="微软雅黑" charset="0"/>
            </a:endParaRPr>
          </a:p>
          <a:p>
            <a:pPr indent="0" algn="l">
              <a:buFont typeface="Wingdings" charset="0"/>
              <a:buNone/>
            </a:pPr>
            <a:r>
              <a:rPr lang="zh-CN" altLang="en-US" dirty="0">
                <a:solidFill>
                  <a:schemeClr val="tx1">
                    <a:lumMod val="75000"/>
                    <a:lumOff val="25000"/>
                  </a:schemeClr>
                </a:solidFill>
                <a:latin typeface="微软雅黑" charset="0"/>
                <a:ea typeface="微软雅黑" charset="0"/>
              </a:rPr>
              <a:t>   </a:t>
            </a:r>
            <a:endParaRPr lang="zh-CN" altLang="en-US" dirty="0">
              <a:solidFill>
                <a:schemeClr val="tx1">
                  <a:lumMod val="75000"/>
                  <a:lumOff val="25000"/>
                </a:schemeClr>
              </a:solidFill>
              <a:latin typeface="微软雅黑" charset="0"/>
              <a:ea typeface="微软雅黑" charset="0"/>
            </a:endParaRPr>
          </a:p>
          <a:p>
            <a:pPr marL="800100" lvl="1" indent="-342900" algn="l">
              <a:buFont typeface="Wingdings" charset="0"/>
              <a:buChar char="l"/>
            </a:pPr>
            <a:r>
              <a:rPr lang="zh-CN" altLang="en-US" dirty="0">
                <a:solidFill>
                  <a:schemeClr val="tx1">
                    <a:lumMod val="75000"/>
                    <a:lumOff val="25000"/>
                  </a:schemeClr>
                </a:solidFill>
                <a:latin typeface="微软雅黑" charset="0"/>
                <a:ea typeface="微软雅黑" charset="0"/>
              </a:rPr>
              <a:t>已发行</a:t>
            </a:r>
            <a:endParaRPr lang="zh-CN" altLang="en-US" dirty="0">
              <a:solidFill>
                <a:schemeClr val="tx1">
                  <a:lumMod val="75000"/>
                  <a:lumOff val="25000"/>
                </a:schemeClr>
              </a:solidFill>
              <a:latin typeface="微软雅黑" charset="0"/>
              <a:ea typeface="微软雅黑" charset="0"/>
            </a:endParaRPr>
          </a:p>
          <a:p>
            <a:pPr marL="800100" lvl="1" indent="-342900" algn="l">
              <a:buFont typeface="Wingdings" charset="0"/>
              <a:buChar char="l"/>
            </a:pPr>
            <a:r>
              <a:rPr lang="zh-CN" altLang="en-US" dirty="0">
                <a:solidFill>
                  <a:schemeClr val="tx1">
                    <a:lumMod val="75000"/>
                    <a:lumOff val="25000"/>
                  </a:schemeClr>
                </a:solidFill>
                <a:latin typeface="微软雅黑" charset="0"/>
                <a:ea typeface="微软雅黑" charset="0"/>
              </a:rPr>
              <a:t>已认购</a:t>
            </a:r>
            <a:endParaRPr lang="zh-CN" altLang="en-US" dirty="0">
              <a:solidFill>
                <a:schemeClr val="tx1">
                  <a:lumMod val="75000"/>
                  <a:lumOff val="25000"/>
                </a:schemeClr>
              </a:solidFill>
              <a:latin typeface="微软雅黑" charset="0"/>
              <a:ea typeface="微软雅黑" charset="0"/>
            </a:endParaRPr>
          </a:p>
          <a:p>
            <a:pPr marL="800100" lvl="1" indent="-342900" algn="l">
              <a:buFont typeface="Wingdings" charset="0"/>
              <a:buChar char="l"/>
            </a:pPr>
            <a:r>
              <a:rPr lang="zh-CN" altLang="en-US" dirty="0">
                <a:solidFill>
                  <a:schemeClr val="tx1">
                    <a:lumMod val="75000"/>
                    <a:lumOff val="25000"/>
                  </a:schemeClr>
                </a:solidFill>
                <a:latin typeface="微软雅黑" charset="0"/>
                <a:ea typeface="微软雅黑" charset="0"/>
              </a:rPr>
              <a:t>已到期</a:t>
            </a:r>
            <a:endParaRPr lang="zh-CN" altLang="en-US" dirty="0">
              <a:solidFill>
                <a:schemeClr val="tx1">
                  <a:lumMod val="75000"/>
                  <a:lumOff val="25000"/>
                </a:schemeClr>
              </a:solidFill>
              <a:latin typeface="微软雅黑" charset="0"/>
              <a:ea typeface="微软雅黑" charset="0"/>
            </a:endParaRPr>
          </a:p>
          <a:p>
            <a:pPr marL="342900" indent="-342900" algn="l">
              <a:buFont typeface="Wingdings" charset="0"/>
              <a:buChar char="l"/>
            </a:pPr>
            <a:endParaRPr lang="zh-CN" altLang="en-US" dirty="0">
              <a:solidFill>
                <a:schemeClr val="tx1">
                  <a:lumMod val="75000"/>
                  <a:lumOff val="25000"/>
                </a:schemeClr>
              </a:solidFill>
              <a:latin typeface="微软雅黑" charset="0"/>
              <a:ea typeface="微软雅黑" charset="0"/>
            </a:endParaRPr>
          </a:p>
          <a:p>
            <a:pPr marL="342900" indent="-342900" algn="l">
              <a:buFont typeface="Wingdings" charset="0"/>
              <a:buChar char="l"/>
            </a:pPr>
            <a:r>
              <a:rPr lang="zh-CN" altLang="en-US" dirty="0">
                <a:solidFill>
                  <a:schemeClr val="tx1">
                    <a:lumMod val="75000"/>
                    <a:lumOff val="25000"/>
                  </a:schemeClr>
                </a:solidFill>
                <a:latin typeface="微软雅黑" charset="0"/>
                <a:ea typeface="微软雅黑" charset="0"/>
              </a:rPr>
              <a:t>不同阶段不同行为</a:t>
            </a:r>
            <a:endParaRPr lang="zh-CN" altLang="en-US" dirty="0">
              <a:solidFill>
                <a:schemeClr val="tx1">
                  <a:lumMod val="75000"/>
                  <a:lumOff val="25000"/>
                </a:schemeClr>
              </a:solidFill>
              <a:latin typeface="微软雅黑" charset="0"/>
              <a:ea typeface="微软雅黑" charset="0"/>
            </a:endParaRPr>
          </a:p>
          <a:p>
            <a:pPr marL="342900" indent="-342900" algn="l">
              <a:buFont typeface="Wingdings" charset="0"/>
              <a:buChar char="l"/>
            </a:pPr>
            <a:endParaRPr lang="zh-CN" altLang="en-US" dirty="0">
              <a:solidFill>
                <a:schemeClr val="tx1">
                  <a:lumMod val="75000"/>
                  <a:lumOff val="25000"/>
                </a:schemeClr>
              </a:solidFill>
              <a:latin typeface="微软雅黑" charset="0"/>
              <a:ea typeface="微软雅黑" charset="0"/>
            </a:endParaRPr>
          </a:p>
          <a:p>
            <a:pPr marL="800100" lvl="1" indent="-342900" algn="l">
              <a:buFont typeface="Wingdings" charset="0"/>
              <a:buChar char="l"/>
            </a:pPr>
            <a:r>
              <a:rPr lang="zh-CN" altLang="en-US" dirty="0">
                <a:solidFill>
                  <a:schemeClr val="tx1">
                    <a:lumMod val="75000"/>
                    <a:lumOff val="25000"/>
                  </a:schemeClr>
                </a:solidFill>
                <a:latin typeface="微软雅黑" charset="0"/>
                <a:ea typeface="微软雅黑" charset="0"/>
              </a:rPr>
              <a:t>已到期的债券，发行者必须按照利率赎回，没有到期的债券，发行者没有义务赎回</a:t>
            </a:r>
            <a:endParaRPr lang="zh-CN" altLang="en-US" dirty="0">
              <a:solidFill>
                <a:schemeClr val="tx1">
                  <a:lumMod val="75000"/>
                  <a:lumOff val="25000"/>
                </a:schemeClr>
              </a:solidFill>
              <a:latin typeface="微软雅黑" charset="0"/>
              <a:ea typeface="微软雅黑" charset="0"/>
            </a:endParaRPr>
          </a:p>
        </p:txBody>
      </p:sp>
      <p:pic>
        <p:nvPicPr>
          <p:cNvPr id="4" name="图片 3" descr="C:\Users\Administrator\Desktop\pic\u=886180556,1662150304&amp;fm=21&amp;gp=0.jpgu=886180556,1662150304&amp;fm=21&amp;gp=0"/>
          <p:cNvPicPr>
            <a:picLocks noChangeAspect="1"/>
          </p:cNvPicPr>
          <p:nvPr/>
        </p:nvPicPr>
        <p:blipFill>
          <a:blip r:embed="rId1"/>
          <a:srcRect/>
          <a:stretch>
            <a:fillRect/>
          </a:stretch>
        </p:blipFill>
        <p:spPr>
          <a:xfrm>
            <a:off x="5229860" y="1673860"/>
            <a:ext cx="3741420" cy="2399030"/>
          </a:xfrm>
          <a:prstGeom prst="rect">
            <a:avLst/>
          </a:prstGeom>
        </p:spPr>
      </p:pic>
      <p:grpSp>
        <p:nvGrpSpPr>
          <p:cNvPr id="5" name="组合 4"/>
          <p:cNvGrpSpPr/>
          <p:nvPr/>
        </p:nvGrpSpPr>
        <p:grpSpPr>
          <a:xfrm>
            <a:off x="8271516" y="-18254"/>
            <a:ext cx="640080" cy="762000"/>
            <a:chOff x="8271516" y="-18254"/>
            <a:chExt cx="640080" cy="762000"/>
          </a:xfrm>
        </p:grpSpPr>
        <p:sp>
          <p:nvSpPr>
            <p:cNvPr id="6"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lstStyle/>
            <a:p>
              <a:pPr marL="0" marR="0" lvl="0" indent="0" algn="ctr" defTabSz="914400" rtl="0" eaLnBrk="1" fontAlgn="base" latinLnBrk="0" hangingPunct="1">
                <a:spcBef>
                  <a:spcPct val="0"/>
                </a:spcBef>
                <a:spcAft>
                  <a:spcPct val="0"/>
                </a:spcAft>
                <a:buClrTx/>
                <a:buSzTx/>
                <a:buFontTx/>
                <a:buNone/>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7" name="矩形 6"/>
            <p:cNvSpPr/>
            <p:nvPr/>
          </p:nvSpPr>
          <p:spPr>
            <a:xfrm>
              <a:off x="8271516" y="134144"/>
              <a:ext cx="640080" cy="287020"/>
            </a:xfrm>
            <a:prstGeom prst="rect">
              <a:avLst/>
            </a:prstGeom>
          </p:spPr>
          <p:txBody>
            <a:bodyPr wrap="none">
              <a:spAutoFit/>
            </a:bodyPr>
            <a:lstStyle/>
            <a:p>
              <a:pPr algn="ctr"/>
              <a:r>
                <a:rPr lang="zh-CN" sz="1200" dirty="0">
                  <a:solidFill>
                    <a:srgbClr val="C00000"/>
                  </a:solidFill>
                  <a:effectLst>
                    <a:outerShdw blurRad="50800" dist="38100" dir="2700000" algn="tl" rotWithShape="0">
                      <a:srgbClr val="A20000">
                        <a:alpha val="40000"/>
                      </a:srgbClr>
                    </a:outerShdw>
                  </a:effectLst>
                  <a:latin typeface="微软雅黑" charset="0"/>
                  <a:ea typeface="微软雅黑" charset="0"/>
                </a:rPr>
                <a:t>复杂美</a:t>
              </a:r>
            </a:p>
          </p:txBody>
        </p:sp>
      </p:grpSp>
    </p:spTree>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745105" y="211455"/>
            <a:ext cx="4380865" cy="417830"/>
          </a:xfrm>
          <a:prstGeom prst="rect">
            <a:avLst/>
          </a:prstGeom>
          <a:noFill/>
        </p:spPr>
        <p:txBody>
          <a:bodyPr wrap="square" rtlCol="0">
            <a:spAutoFit/>
          </a:bodyPr>
          <a:lstStyle/>
          <a:p>
            <a:r>
              <a:rPr lang="zh-CN" altLang="en-US" sz="2000" dirty="0">
                <a:effectLst>
                  <a:outerShdw blurRad="38100" dist="19050" dir="2700000" algn="tl" rotWithShape="0">
                    <a:schemeClr val="dk1">
                      <a:alpha val="40000"/>
                    </a:schemeClr>
                  </a:outerShdw>
                </a:effectLst>
                <a:latin typeface="微软雅黑" charset="0"/>
                <a:ea typeface="微软雅黑" charset="0"/>
              </a:rPr>
              <a:t>实名认证</a:t>
            </a:r>
            <a:endParaRPr lang="zh-CN" altLang="en-US" sz="2000" dirty="0">
              <a:effectLst>
                <a:outerShdw blurRad="38100" dist="19050" dir="2700000" algn="tl" rotWithShape="0">
                  <a:schemeClr val="dk1">
                    <a:alpha val="40000"/>
                  </a:schemeClr>
                </a:outerShdw>
              </a:effectLst>
              <a:latin typeface="微软雅黑" charset="0"/>
              <a:ea typeface="微软雅黑" charset="0"/>
            </a:endParaRPr>
          </a:p>
        </p:txBody>
      </p:sp>
      <p:sp>
        <p:nvSpPr>
          <p:cNvPr id="21" name="圆角矩形 20"/>
          <p:cNvSpPr/>
          <p:nvPr/>
        </p:nvSpPr>
        <p:spPr>
          <a:xfrm>
            <a:off x="76835" y="1200785"/>
            <a:ext cx="1684020" cy="677545"/>
          </a:xfrm>
          <a:prstGeom prst="roundRect">
            <a:avLst/>
          </a:prstGeom>
          <a:solidFill>
            <a:srgbClr val="7030A0">
              <a:alpha val="30000"/>
            </a:srgb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a:t>用户资料</a:t>
            </a:r>
            <a:endParaRPr lang="zh-CN" altLang="zh-CN"/>
          </a:p>
        </p:txBody>
      </p:sp>
      <p:grpSp>
        <p:nvGrpSpPr>
          <p:cNvPr id="5" name="组合 4"/>
          <p:cNvGrpSpPr/>
          <p:nvPr/>
        </p:nvGrpSpPr>
        <p:grpSpPr>
          <a:xfrm>
            <a:off x="8271516" y="-18254"/>
            <a:ext cx="640080" cy="762000"/>
            <a:chOff x="8271516" y="-18254"/>
            <a:chExt cx="640080" cy="762000"/>
          </a:xfrm>
        </p:grpSpPr>
        <p:sp>
          <p:nvSpPr>
            <p:cNvPr id="4"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lstStyle/>
            <a:p>
              <a:pPr marL="0" marR="0" lvl="0" indent="0" algn="ctr" defTabSz="914400" rtl="0" eaLnBrk="1" fontAlgn="base" latinLnBrk="0" hangingPunct="1">
                <a:spcBef>
                  <a:spcPct val="0"/>
                </a:spcBef>
                <a:spcAft>
                  <a:spcPct val="0"/>
                </a:spcAft>
                <a:buClrTx/>
                <a:buSzTx/>
                <a:buFontTx/>
                <a:buNone/>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43" name="矩形 42"/>
            <p:cNvSpPr/>
            <p:nvPr/>
          </p:nvSpPr>
          <p:spPr>
            <a:xfrm>
              <a:off x="8271516" y="134144"/>
              <a:ext cx="640080" cy="287020"/>
            </a:xfrm>
            <a:prstGeom prst="rect">
              <a:avLst/>
            </a:prstGeom>
          </p:spPr>
          <p:txBody>
            <a:bodyPr wrap="none">
              <a:spAutoFit/>
            </a:bodyPr>
            <a:lstStyle/>
            <a:p>
              <a:pPr algn="ctr"/>
              <a:r>
                <a:rPr lang="zh-CN" sz="1200" dirty="0">
                  <a:solidFill>
                    <a:srgbClr val="C00000"/>
                  </a:solidFill>
                  <a:effectLst>
                    <a:outerShdw blurRad="50800" dist="38100" dir="2700000" algn="tl" rotWithShape="0">
                      <a:srgbClr val="A20000">
                        <a:alpha val="40000"/>
                      </a:srgbClr>
                    </a:outerShdw>
                  </a:effectLst>
                  <a:latin typeface="微软雅黑" charset="0"/>
                  <a:ea typeface="微软雅黑" charset="0"/>
                </a:rPr>
                <a:t>复杂美</a:t>
              </a:r>
            </a:p>
          </p:txBody>
        </p:sp>
      </p:grpSp>
      <p:sp>
        <p:nvSpPr>
          <p:cNvPr id="46" name="右箭头 45"/>
          <p:cNvSpPr/>
          <p:nvPr/>
        </p:nvSpPr>
        <p:spPr>
          <a:xfrm>
            <a:off x="1829435" y="1353185"/>
            <a:ext cx="685800" cy="374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圆角矩形 1"/>
          <p:cNvSpPr/>
          <p:nvPr/>
        </p:nvSpPr>
        <p:spPr>
          <a:xfrm>
            <a:off x="2515235" y="1200785"/>
            <a:ext cx="1684020" cy="677545"/>
          </a:xfrm>
          <a:prstGeom prst="roundRect">
            <a:avLst/>
          </a:prstGeom>
          <a:solidFill>
            <a:srgbClr val="7030A0">
              <a:alpha val="30000"/>
            </a:srgb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CN"/>
              <a:t>提交给第三方</a:t>
            </a:r>
            <a:endParaRPr lang="zh-CN" altLang="zh-CN"/>
          </a:p>
        </p:txBody>
      </p:sp>
      <p:sp>
        <p:nvSpPr>
          <p:cNvPr id="6" name="右箭头 5"/>
          <p:cNvSpPr/>
          <p:nvPr/>
        </p:nvSpPr>
        <p:spPr>
          <a:xfrm>
            <a:off x="4267835" y="1353185"/>
            <a:ext cx="685800" cy="374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a:off x="4953635" y="1200785"/>
            <a:ext cx="1684020" cy="677545"/>
          </a:xfrm>
          <a:prstGeom prst="roundRect">
            <a:avLst/>
          </a:prstGeom>
          <a:solidFill>
            <a:srgbClr val="7030A0">
              <a:alpha val="30000"/>
            </a:srgb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CN"/>
              <a:t>第三方计算</a:t>
            </a:r>
            <a:r>
              <a:rPr lang="en-US" altLang="zh-CN"/>
              <a:t>HASH</a:t>
            </a:r>
            <a:endParaRPr lang="en-US" altLang="zh-CN"/>
          </a:p>
        </p:txBody>
      </p:sp>
      <p:sp>
        <p:nvSpPr>
          <p:cNvPr id="9" name="右箭头 8"/>
          <p:cNvSpPr/>
          <p:nvPr/>
        </p:nvSpPr>
        <p:spPr>
          <a:xfrm>
            <a:off x="6706235" y="1353185"/>
            <a:ext cx="685800" cy="374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a:off x="7392035" y="1200785"/>
            <a:ext cx="1684020" cy="677545"/>
          </a:xfrm>
          <a:prstGeom prst="roundRect">
            <a:avLst/>
          </a:prstGeom>
          <a:solidFill>
            <a:srgbClr val="7030A0">
              <a:alpha val="30000"/>
            </a:srgb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CN"/>
              <a:t>用户资料</a:t>
            </a:r>
            <a:endParaRPr lang="zh-CN" altLang="zh-CN"/>
          </a:p>
        </p:txBody>
      </p:sp>
    </p:spTree>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nvSpPr>
        <p:spPr>
          <a:xfrm>
            <a:off x="2515394" y="191234"/>
            <a:ext cx="3776980" cy="417830"/>
          </a:xfrm>
          <a:prstGeom prst="rect">
            <a:avLst/>
          </a:prstGeom>
          <a:noFill/>
        </p:spPr>
        <p:txBody>
          <a:bodyPr wrap="square" rtlCol="0">
            <a:spAutoFit/>
          </a:bodyPr>
          <a:lstStyle/>
          <a:p>
            <a:r>
              <a:rPr lang="zh-CN" altLang="en-US" sz="2000" b="1" dirty="0" smtClean="0">
                <a:solidFill>
                  <a:schemeClr val="tx1"/>
                </a:solidFill>
                <a:effectLst>
                  <a:outerShdw blurRad="38100" dist="19050" dir="2700000" algn="tl" rotWithShape="0">
                    <a:schemeClr val="dk1">
                      <a:alpha val="40000"/>
                    </a:schemeClr>
                  </a:outerShdw>
                </a:effectLst>
                <a:latin typeface="微软雅黑" charset="0"/>
                <a:ea typeface="微软雅黑" charset="0"/>
              </a:rPr>
              <a:t>页面展示</a:t>
            </a:r>
            <a:endParaRPr lang="en-US" altLang="zh-CN" sz="2000" b="1" dirty="0" smtClean="0">
              <a:solidFill>
                <a:schemeClr val="tx1"/>
              </a:solidFill>
              <a:effectLst>
                <a:outerShdw blurRad="38100" dist="19050" dir="2700000" algn="tl" rotWithShape="0">
                  <a:schemeClr val="dk1">
                    <a:alpha val="40000"/>
                  </a:schemeClr>
                </a:outerShdw>
              </a:effectLst>
              <a:latin typeface="微软雅黑" charset="0"/>
              <a:ea typeface="微软雅黑" charset="0"/>
            </a:endParaRPr>
          </a:p>
        </p:txBody>
      </p:sp>
      <p:grpSp>
        <p:nvGrpSpPr>
          <p:cNvPr id="5" name="组合 4"/>
          <p:cNvGrpSpPr/>
          <p:nvPr/>
        </p:nvGrpSpPr>
        <p:grpSpPr>
          <a:xfrm>
            <a:off x="8271516" y="-18254"/>
            <a:ext cx="640080" cy="762000"/>
            <a:chOff x="8271516" y="-18254"/>
            <a:chExt cx="640080" cy="762000"/>
          </a:xfrm>
        </p:grpSpPr>
        <p:sp>
          <p:nvSpPr>
            <p:cNvPr id="6"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lstStyle/>
            <a:p>
              <a:pPr marL="0" marR="0" lvl="0" indent="0" algn="ctr" defTabSz="914400" rtl="0" eaLnBrk="1" fontAlgn="base" latinLnBrk="0" hangingPunct="1">
                <a:spcBef>
                  <a:spcPct val="0"/>
                </a:spcBef>
                <a:spcAft>
                  <a:spcPct val="0"/>
                </a:spcAft>
                <a:buClrTx/>
                <a:buSzTx/>
                <a:buFontTx/>
                <a:buNone/>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43" name="矩形 42"/>
            <p:cNvSpPr/>
            <p:nvPr/>
          </p:nvSpPr>
          <p:spPr>
            <a:xfrm>
              <a:off x="8271516" y="134144"/>
              <a:ext cx="640080" cy="287020"/>
            </a:xfrm>
            <a:prstGeom prst="rect">
              <a:avLst/>
            </a:prstGeom>
          </p:spPr>
          <p:txBody>
            <a:bodyPr wrap="none">
              <a:spAutoFit/>
            </a:bodyPr>
            <a:lstStyle/>
            <a:p>
              <a:pPr algn="ctr"/>
              <a:r>
                <a:rPr lang="zh-CN" sz="1200" dirty="0">
                  <a:solidFill>
                    <a:srgbClr val="C00000"/>
                  </a:solidFill>
                  <a:effectLst>
                    <a:outerShdw blurRad="50800" dist="38100" dir="2700000" algn="tl" rotWithShape="0">
                      <a:srgbClr val="A20000">
                        <a:alpha val="40000"/>
                      </a:srgbClr>
                    </a:outerShdw>
                  </a:effectLst>
                  <a:latin typeface="微软雅黑" charset="0"/>
                  <a:ea typeface="微软雅黑" charset="0"/>
                </a:rPr>
                <a:t>复杂美</a:t>
              </a:r>
            </a:p>
          </p:txBody>
        </p:sp>
      </p:grpSp>
    </p:spTree>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04043" y="655998"/>
            <a:ext cx="1535551" cy="1535546"/>
            <a:chOff x="304800" y="673100"/>
            <a:chExt cx="4000500" cy="4000500"/>
          </a:xfrm>
          <a:effectLst>
            <a:outerShdw blurRad="444500" dist="254000" dir="8100000" algn="tr" rotWithShape="0">
              <a:prstClr val="black">
                <a:alpha val="50000"/>
              </a:prstClr>
            </a:outerShdw>
          </a:effectLst>
        </p:grpSpPr>
        <p:sp>
          <p:nvSpPr>
            <p:cNvPr id="3" name="同心圆 2"/>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4" name="椭圆 3"/>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5" name="组合 4"/>
          <p:cNvGrpSpPr/>
          <p:nvPr/>
        </p:nvGrpSpPr>
        <p:grpSpPr>
          <a:xfrm>
            <a:off x="3201194" y="1494198"/>
            <a:ext cx="1535551" cy="1535546"/>
            <a:chOff x="304800" y="673100"/>
            <a:chExt cx="4000500" cy="4000500"/>
          </a:xfrm>
          <a:effectLst>
            <a:outerShdw blurRad="444500" dist="254000" dir="8100000" algn="tr" rotWithShape="0">
              <a:prstClr val="black">
                <a:alpha val="50000"/>
              </a:prstClr>
            </a:outerShdw>
          </a:effectLst>
        </p:grpSpPr>
        <p:sp>
          <p:nvSpPr>
            <p:cNvPr id="6" name="同心圆 5"/>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7" name="椭圆 6"/>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8" name="组合 7"/>
          <p:cNvGrpSpPr/>
          <p:nvPr/>
        </p:nvGrpSpPr>
        <p:grpSpPr>
          <a:xfrm>
            <a:off x="2275243" y="743744"/>
            <a:ext cx="1535551" cy="1535546"/>
            <a:chOff x="304800" y="673100"/>
            <a:chExt cx="4000500" cy="4000500"/>
          </a:xfrm>
          <a:effectLst>
            <a:outerShdw blurRad="444500" dist="254000" dir="8100000" algn="tr" rotWithShape="0">
              <a:prstClr val="black">
                <a:alpha val="50000"/>
              </a:prstClr>
            </a:outerShdw>
          </a:effectLst>
        </p:grpSpPr>
        <p:sp>
          <p:nvSpPr>
            <p:cNvPr id="9" name="同心圆 8"/>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0" name="椭圆 9"/>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1" name="组合 10"/>
          <p:cNvGrpSpPr/>
          <p:nvPr/>
        </p:nvGrpSpPr>
        <p:grpSpPr>
          <a:xfrm>
            <a:off x="5258594" y="1124744"/>
            <a:ext cx="1535551" cy="1535546"/>
            <a:chOff x="304800" y="673100"/>
            <a:chExt cx="4000500" cy="4000500"/>
          </a:xfrm>
          <a:effectLst>
            <a:outerShdw blurRad="444500" dist="254000" dir="8100000" algn="tr" rotWithShape="0">
              <a:prstClr val="black">
                <a:alpha val="50000"/>
              </a:prstClr>
            </a:outerShdw>
          </a:effectLst>
        </p:grpSpPr>
        <p:sp>
          <p:nvSpPr>
            <p:cNvPr id="12" name="同心圆 1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3" name="椭圆 1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14" name="矩形 13"/>
          <p:cNvSpPr/>
          <p:nvPr/>
        </p:nvSpPr>
        <p:spPr>
          <a:xfrm>
            <a:off x="2585209" y="1009716"/>
            <a:ext cx="889987" cy="938719"/>
          </a:xfrm>
          <a:prstGeom prst="rect">
            <a:avLst/>
          </a:prstGeom>
        </p:spPr>
        <p:txBody>
          <a:bodyPr wrap="none">
            <a:spAutoFit/>
          </a:bodyPr>
          <a:lstStyle/>
          <a:p>
            <a:r>
              <a:rPr lang="zh-CN" altLang="en-US" sz="5500" dirty="0" smtClean="0">
                <a:solidFill>
                  <a:srgbClr val="C00000"/>
                </a:solidFill>
                <a:latin typeface="微软雅黑" pitchFamily="34" charset="-122"/>
                <a:ea typeface="微软雅黑" pitchFamily="34" charset="-122"/>
              </a:rPr>
              <a:t>谢</a:t>
            </a:r>
            <a:endParaRPr lang="zh-CN" altLang="en-US" sz="5500" dirty="0">
              <a:solidFill>
                <a:srgbClr val="C00000"/>
              </a:solidFill>
              <a:latin typeface="微软雅黑" pitchFamily="34" charset="-122"/>
              <a:ea typeface="微软雅黑" pitchFamily="34" charset="-122"/>
            </a:endParaRPr>
          </a:p>
        </p:txBody>
      </p:sp>
      <p:sp>
        <p:nvSpPr>
          <p:cNvPr id="15" name="矩形 14"/>
          <p:cNvSpPr/>
          <p:nvPr/>
        </p:nvSpPr>
        <p:spPr>
          <a:xfrm>
            <a:off x="3527863" y="1786225"/>
            <a:ext cx="889987" cy="938719"/>
          </a:xfrm>
          <a:prstGeom prst="rect">
            <a:avLst/>
          </a:prstGeom>
        </p:spPr>
        <p:txBody>
          <a:bodyPr wrap="none">
            <a:spAutoFit/>
          </a:bodyPr>
          <a:lstStyle/>
          <a:p>
            <a:r>
              <a:rPr lang="zh-CN" altLang="en-US" sz="5500" dirty="0" smtClean="0">
                <a:solidFill>
                  <a:srgbClr val="C00000"/>
                </a:solidFill>
                <a:latin typeface="微软雅黑" pitchFamily="34" charset="-122"/>
                <a:ea typeface="微软雅黑" pitchFamily="34" charset="-122"/>
              </a:rPr>
              <a:t>谢</a:t>
            </a:r>
            <a:endParaRPr lang="zh-CN" altLang="en-US" sz="5500" dirty="0">
              <a:solidFill>
                <a:srgbClr val="C00000"/>
              </a:solidFill>
              <a:latin typeface="微软雅黑" pitchFamily="34" charset="-122"/>
              <a:ea typeface="微软雅黑" pitchFamily="34" charset="-122"/>
            </a:endParaRPr>
          </a:p>
        </p:txBody>
      </p:sp>
      <p:sp>
        <p:nvSpPr>
          <p:cNvPr id="16" name="矩形 15"/>
          <p:cNvSpPr/>
          <p:nvPr/>
        </p:nvSpPr>
        <p:spPr>
          <a:xfrm>
            <a:off x="4422167" y="948025"/>
            <a:ext cx="889987" cy="938719"/>
          </a:xfrm>
          <a:prstGeom prst="rect">
            <a:avLst/>
          </a:prstGeom>
        </p:spPr>
        <p:txBody>
          <a:bodyPr wrap="none">
            <a:spAutoFit/>
          </a:bodyPr>
          <a:lstStyle/>
          <a:p>
            <a:r>
              <a:rPr lang="zh-CN" altLang="en-US" sz="5500" dirty="0" smtClean="0">
                <a:solidFill>
                  <a:srgbClr val="C00000"/>
                </a:solidFill>
                <a:latin typeface="微软雅黑" pitchFamily="34" charset="-122"/>
                <a:ea typeface="微软雅黑" pitchFamily="34" charset="-122"/>
              </a:rPr>
              <a:t>观</a:t>
            </a:r>
            <a:endParaRPr lang="zh-CN" altLang="en-US" sz="5500" dirty="0">
              <a:solidFill>
                <a:srgbClr val="C00000"/>
              </a:solidFill>
              <a:latin typeface="微软雅黑" pitchFamily="34" charset="-122"/>
              <a:ea typeface="微软雅黑" pitchFamily="34" charset="-122"/>
            </a:endParaRPr>
          </a:p>
        </p:txBody>
      </p:sp>
      <p:sp>
        <p:nvSpPr>
          <p:cNvPr id="17" name="矩形 16"/>
          <p:cNvSpPr/>
          <p:nvPr/>
        </p:nvSpPr>
        <p:spPr>
          <a:xfrm>
            <a:off x="5587807" y="1418862"/>
            <a:ext cx="889987" cy="938719"/>
          </a:xfrm>
          <a:prstGeom prst="rect">
            <a:avLst/>
          </a:prstGeom>
        </p:spPr>
        <p:txBody>
          <a:bodyPr wrap="none">
            <a:spAutoFit/>
          </a:bodyPr>
          <a:lstStyle/>
          <a:p>
            <a:r>
              <a:rPr lang="zh-CN" altLang="en-US" sz="5500" dirty="0" smtClean="0">
                <a:solidFill>
                  <a:srgbClr val="C00000"/>
                </a:solidFill>
                <a:latin typeface="微软雅黑" pitchFamily="34" charset="-122"/>
                <a:ea typeface="微软雅黑" pitchFamily="34" charset="-122"/>
              </a:rPr>
              <a:t>看</a:t>
            </a:r>
            <a:endParaRPr lang="zh-CN" altLang="en-US" sz="5500" dirty="0">
              <a:solidFill>
                <a:srgbClr val="C00000"/>
              </a:solidFill>
              <a:latin typeface="微软雅黑" pitchFamily="34" charset="-122"/>
              <a:ea typeface="微软雅黑" pitchFamily="34" charset="-122"/>
            </a:endParaRPr>
          </a:p>
        </p:txBody>
      </p:sp>
      <p:sp>
        <p:nvSpPr>
          <p:cNvPr id="18" name="六边形 17"/>
          <p:cNvSpPr/>
          <p:nvPr/>
        </p:nvSpPr>
        <p:spPr>
          <a:xfrm>
            <a:off x="4724007" y="2903854"/>
            <a:ext cx="500908" cy="500908"/>
          </a:xfrm>
          <a:prstGeom prst="hexagon">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六边形 18"/>
          <p:cNvSpPr/>
          <p:nvPr/>
        </p:nvSpPr>
        <p:spPr>
          <a:xfrm>
            <a:off x="5866337" y="3128165"/>
            <a:ext cx="274777" cy="274777"/>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六边形 19"/>
          <p:cNvSpPr/>
          <p:nvPr/>
        </p:nvSpPr>
        <p:spPr>
          <a:xfrm>
            <a:off x="2701220" y="3128524"/>
            <a:ext cx="274777" cy="274777"/>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六边形 20"/>
          <p:cNvSpPr/>
          <p:nvPr/>
        </p:nvSpPr>
        <p:spPr>
          <a:xfrm>
            <a:off x="2404886" y="3246863"/>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六边形 21"/>
          <p:cNvSpPr/>
          <p:nvPr/>
        </p:nvSpPr>
        <p:spPr>
          <a:xfrm>
            <a:off x="6324475" y="3133184"/>
            <a:ext cx="274777" cy="274777"/>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六边形 22"/>
          <p:cNvSpPr/>
          <p:nvPr/>
        </p:nvSpPr>
        <p:spPr>
          <a:xfrm>
            <a:off x="3211201" y="3125679"/>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六边形 23"/>
          <p:cNvSpPr/>
          <p:nvPr/>
        </p:nvSpPr>
        <p:spPr>
          <a:xfrm>
            <a:off x="6702235" y="3257086"/>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六边形 24"/>
          <p:cNvSpPr/>
          <p:nvPr/>
        </p:nvSpPr>
        <p:spPr>
          <a:xfrm>
            <a:off x="3999290" y="3160290"/>
            <a:ext cx="250454" cy="250454"/>
          </a:xfrm>
          <a:prstGeom prst="hexagon">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六边形 25"/>
          <p:cNvSpPr/>
          <p:nvPr/>
        </p:nvSpPr>
        <p:spPr>
          <a:xfrm>
            <a:off x="6875938" y="3126883"/>
            <a:ext cx="274777" cy="274777"/>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六边形 26"/>
          <p:cNvSpPr/>
          <p:nvPr/>
        </p:nvSpPr>
        <p:spPr>
          <a:xfrm>
            <a:off x="4300513" y="3134938"/>
            <a:ext cx="274777" cy="274777"/>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六边形 27"/>
          <p:cNvSpPr/>
          <p:nvPr/>
        </p:nvSpPr>
        <p:spPr>
          <a:xfrm>
            <a:off x="7508699" y="3184074"/>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6049698" y="2944380"/>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六边形 29"/>
          <p:cNvSpPr/>
          <p:nvPr/>
        </p:nvSpPr>
        <p:spPr>
          <a:xfrm>
            <a:off x="2219316" y="3257370"/>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六边形 30"/>
          <p:cNvSpPr/>
          <p:nvPr/>
        </p:nvSpPr>
        <p:spPr>
          <a:xfrm>
            <a:off x="4655312" y="2980477"/>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六边形 31"/>
          <p:cNvSpPr/>
          <p:nvPr/>
        </p:nvSpPr>
        <p:spPr>
          <a:xfrm>
            <a:off x="3354988" y="3072324"/>
            <a:ext cx="322151" cy="322151"/>
          </a:xfrm>
          <a:prstGeom prst="hexagon">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六边形 32"/>
          <p:cNvSpPr/>
          <p:nvPr/>
        </p:nvSpPr>
        <p:spPr>
          <a:xfrm>
            <a:off x="5224915" y="3125061"/>
            <a:ext cx="274777" cy="274777"/>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六边形 33"/>
          <p:cNvSpPr/>
          <p:nvPr/>
        </p:nvSpPr>
        <p:spPr>
          <a:xfrm>
            <a:off x="1355824" y="3128394"/>
            <a:ext cx="274777" cy="274777"/>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六边形 34"/>
          <p:cNvSpPr/>
          <p:nvPr/>
        </p:nvSpPr>
        <p:spPr>
          <a:xfrm>
            <a:off x="1070614" y="3259626"/>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六边形 35"/>
          <p:cNvSpPr/>
          <p:nvPr/>
        </p:nvSpPr>
        <p:spPr>
          <a:xfrm>
            <a:off x="2921306" y="2945123"/>
            <a:ext cx="274777" cy="274777"/>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六边形 36"/>
          <p:cNvSpPr/>
          <p:nvPr/>
        </p:nvSpPr>
        <p:spPr>
          <a:xfrm>
            <a:off x="1839601" y="3181457"/>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六边形 37"/>
          <p:cNvSpPr/>
          <p:nvPr/>
        </p:nvSpPr>
        <p:spPr>
          <a:xfrm>
            <a:off x="6342447" y="2987672"/>
            <a:ext cx="137389" cy="137389"/>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六边形 38"/>
          <p:cNvSpPr/>
          <p:nvPr/>
        </p:nvSpPr>
        <p:spPr>
          <a:xfrm>
            <a:off x="7879417" y="3119100"/>
            <a:ext cx="274777" cy="274777"/>
          </a:xfrm>
          <a:prstGeom prst="hexagon">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cover dir="rd"/>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74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74000">
                                          <p:cBhvr additive="base">
                                            <p:cTn id="7" dur="500" fill="hold"/>
                                            <p:tgtEl>
                                              <p:spTgt spid="8"/>
                                            </p:tgtEl>
                                            <p:attrNameLst>
                                              <p:attrName>ppt_x</p:attrName>
                                            </p:attrNameLst>
                                          </p:cBhvr>
                                          <p:tavLst>
                                            <p:tav tm="0">
                                              <p:val>
                                                <p:strVal val="0-#ppt_w/2"/>
                                              </p:val>
                                            </p:tav>
                                            <p:tav tm="100000">
                                              <p:val>
                                                <p:strVal val="#ppt_x"/>
                                              </p:val>
                                            </p:tav>
                                          </p:tavLst>
                                        </p:anim>
                                        <p:anim calcmode="lin" valueType="num" p14:bounceEnd="74000">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2" fill="hold" nodeType="withEffect" p14:presetBounceEnd="74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74000">
                                          <p:cBhvr additive="base">
                                            <p:cTn id="11" dur="500" fill="hold"/>
                                            <p:tgtEl>
                                              <p:spTgt spid="5"/>
                                            </p:tgtEl>
                                            <p:attrNameLst>
                                              <p:attrName>ppt_x</p:attrName>
                                            </p:attrNameLst>
                                          </p:cBhvr>
                                          <p:tavLst>
                                            <p:tav tm="0">
                                              <p:val>
                                                <p:strVal val="0-#ppt_w/2"/>
                                              </p:val>
                                            </p:tav>
                                            <p:tav tm="100000">
                                              <p:val>
                                                <p:strVal val="#ppt_x"/>
                                              </p:val>
                                            </p:tav>
                                          </p:tavLst>
                                        </p:anim>
                                        <p:anim calcmode="lin" valueType="num" p14:bounceEnd="74000">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3" fill="hold" nodeType="withEffect" p14:presetBounceEnd="74000">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14:bounceEnd="74000">
                                          <p:cBhvr additive="base">
                                            <p:cTn id="15" dur="500" fill="hold"/>
                                            <p:tgtEl>
                                              <p:spTgt spid="2"/>
                                            </p:tgtEl>
                                            <p:attrNameLst>
                                              <p:attrName>ppt_x</p:attrName>
                                            </p:attrNameLst>
                                          </p:cBhvr>
                                          <p:tavLst>
                                            <p:tav tm="0">
                                              <p:val>
                                                <p:strVal val="1+#ppt_w/2"/>
                                              </p:val>
                                            </p:tav>
                                            <p:tav tm="100000">
                                              <p:val>
                                                <p:strVal val="#ppt_x"/>
                                              </p:val>
                                            </p:tav>
                                          </p:tavLst>
                                        </p:anim>
                                        <p:anim calcmode="lin" valueType="num" p14:bounceEnd="74000">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6" fill="hold" nodeType="withEffect" p14:presetBounceEnd="74000">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14:bounceEnd="74000">
                                          <p:cBhvr additive="base">
                                            <p:cTn id="19" dur="500" fill="hold"/>
                                            <p:tgtEl>
                                              <p:spTgt spid="11"/>
                                            </p:tgtEl>
                                            <p:attrNameLst>
                                              <p:attrName>ppt_x</p:attrName>
                                            </p:attrNameLst>
                                          </p:cBhvr>
                                          <p:tavLst>
                                            <p:tav tm="0">
                                              <p:val>
                                                <p:strVal val="1+#ppt_w/2"/>
                                              </p:val>
                                            </p:tav>
                                            <p:tav tm="100000">
                                              <p:val>
                                                <p:strVal val="#ppt_x"/>
                                              </p:val>
                                            </p:tav>
                                          </p:tavLst>
                                        </p:anim>
                                        <p:anim calcmode="lin" valueType="num" p14:bounceEnd="74000">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1" presetClass="entr" presetSubtype="1"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heel(1)">
                                          <p:cBhvr>
                                            <p:cTn id="24" dur="1000"/>
                                            <p:tgtEl>
                                              <p:spTgt spid="14"/>
                                            </p:tgtEl>
                                          </p:cBhvr>
                                        </p:animEffect>
                                      </p:childTnLst>
                                    </p:cTn>
                                  </p:par>
                                  <p:par>
                                    <p:cTn id="25" presetID="21" presetClass="entr" presetSubtype="1" fill="hold" grpId="0" nodeType="withEffect">
                                      <p:stCondLst>
                                        <p:cond delay="300"/>
                                      </p:stCondLst>
                                      <p:childTnLst>
                                        <p:set>
                                          <p:cBhvr>
                                            <p:cTn id="26" dur="1" fill="hold">
                                              <p:stCondLst>
                                                <p:cond delay="0"/>
                                              </p:stCondLst>
                                            </p:cTn>
                                            <p:tgtEl>
                                              <p:spTgt spid="15"/>
                                            </p:tgtEl>
                                            <p:attrNameLst>
                                              <p:attrName>style.visibility</p:attrName>
                                            </p:attrNameLst>
                                          </p:cBhvr>
                                          <p:to>
                                            <p:strVal val="visible"/>
                                          </p:to>
                                        </p:set>
                                        <p:animEffect transition="in" filter="wheel(1)">
                                          <p:cBhvr>
                                            <p:cTn id="27" dur="1000"/>
                                            <p:tgtEl>
                                              <p:spTgt spid="15"/>
                                            </p:tgtEl>
                                          </p:cBhvr>
                                        </p:animEffect>
                                      </p:childTnLst>
                                    </p:cTn>
                                  </p:par>
                                  <p:par>
                                    <p:cTn id="28" presetID="21" presetClass="entr" presetSubtype="1" fill="hold" grpId="0" nodeType="withEffect">
                                      <p:stCondLst>
                                        <p:cond delay="600"/>
                                      </p:stCondLst>
                                      <p:childTnLst>
                                        <p:set>
                                          <p:cBhvr>
                                            <p:cTn id="29" dur="1" fill="hold">
                                              <p:stCondLst>
                                                <p:cond delay="0"/>
                                              </p:stCondLst>
                                            </p:cTn>
                                            <p:tgtEl>
                                              <p:spTgt spid="16"/>
                                            </p:tgtEl>
                                            <p:attrNameLst>
                                              <p:attrName>style.visibility</p:attrName>
                                            </p:attrNameLst>
                                          </p:cBhvr>
                                          <p:to>
                                            <p:strVal val="visible"/>
                                          </p:to>
                                        </p:set>
                                        <p:animEffect transition="in" filter="wheel(1)">
                                          <p:cBhvr>
                                            <p:cTn id="30" dur="1000"/>
                                            <p:tgtEl>
                                              <p:spTgt spid="16"/>
                                            </p:tgtEl>
                                          </p:cBhvr>
                                        </p:animEffect>
                                      </p:childTnLst>
                                    </p:cTn>
                                  </p:par>
                                  <p:par>
                                    <p:cTn id="31" presetID="21" presetClass="entr" presetSubtype="1" fill="hold" grpId="0" nodeType="withEffect">
                                      <p:stCondLst>
                                        <p:cond delay="1100"/>
                                      </p:stCondLst>
                                      <p:childTnLst>
                                        <p:set>
                                          <p:cBhvr>
                                            <p:cTn id="32" dur="1" fill="hold">
                                              <p:stCondLst>
                                                <p:cond delay="0"/>
                                              </p:stCondLst>
                                            </p:cTn>
                                            <p:tgtEl>
                                              <p:spTgt spid="17"/>
                                            </p:tgtEl>
                                            <p:attrNameLst>
                                              <p:attrName>style.visibility</p:attrName>
                                            </p:attrNameLst>
                                          </p:cBhvr>
                                          <p:to>
                                            <p:strVal val="visible"/>
                                          </p:to>
                                        </p:set>
                                        <p:animEffect transition="in" filter="wheel(1)">
                                          <p:cBhvr>
                                            <p:cTn id="33" dur="1000"/>
                                            <p:tgtEl>
                                              <p:spTgt spid="17"/>
                                            </p:tgtEl>
                                          </p:cBhvr>
                                        </p:animEffect>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par>
                                    <p:cTn id="55" presetID="53" presetClass="entr" presetSubtype="16" fill="hold" grpId="0" nodeType="withEffect">
                                      <p:stCondLst>
                                        <p:cond delay="40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animEffect transition="in" filter="fade">
                                          <p:cBhvr>
                                            <p:cTn id="59" dur="500"/>
                                            <p:tgtEl>
                                              <p:spTgt spid="22"/>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Effect transition="in" filter="fade">
                                          <p:cBhvr>
                                            <p:cTn id="74" dur="500"/>
                                            <p:tgtEl>
                                              <p:spTgt spid="25"/>
                                            </p:tgtEl>
                                          </p:cBhvr>
                                        </p:animEffect>
                                      </p:childTnLst>
                                    </p:cTn>
                                  </p:par>
                                  <p:par>
                                    <p:cTn id="75" presetID="53" presetClass="entr" presetSubtype="16" fill="hold" grpId="0" nodeType="withEffect">
                                      <p:stCondLst>
                                        <p:cond delay="40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27"/>
                                            </p:tgtEl>
                                            <p:attrNameLst>
                                              <p:attrName>style.visibility</p:attrName>
                                            </p:attrNameLst>
                                          </p:cBhvr>
                                          <p:to>
                                            <p:strVal val="visible"/>
                                          </p:to>
                                        </p:set>
                                        <p:anim calcmode="lin" valueType="num">
                                          <p:cBhvr>
                                            <p:cTn id="82" dur="500" fill="hold"/>
                                            <p:tgtEl>
                                              <p:spTgt spid="27"/>
                                            </p:tgtEl>
                                            <p:attrNameLst>
                                              <p:attrName>ppt_w</p:attrName>
                                            </p:attrNameLst>
                                          </p:cBhvr>
                                          <p:tavLst>
                                            <p:tav tm="0">
                                              <p:val>
                                                <p:fltVal val="0"/>
                                              </p:val>
                                            </p:tav>
                                            <p:tav tm="100000">
                                              <p:val>
                                                <p:strVal val="#ppt_w"/>
                                              </p:val>
                                            </p:tav>
                                          </p:tavLst>
                                        </p:anim>
                                        <p:anim calcmode="lin" valueType="num">
                                          <p:cBhvr>
                                            <p:cTn id="83" dur="500" fill="hold"/>
                                            <p:tgtEl>
                                              <p:spTgt spid="27"/>
                                            </p:tgtEl>
                                            <p:attrNameLst>
                                              <p:attrName>ppt_h</p:attrName>
                                            </p:attrNameLst>
                                          </p:cBhvr>
                                          <p:tavLst>
                                            <p:tav tm="0">
                                              <p:val>
                                                <p:fltVal val="0"/>
                                              </p:val>
                                            </p:tav>
                                            <p:tav tm="100000">
                                              <p:val>
                                                <p:strVal val="#ppt_h"/>
                                              </p:val>
                                            </p:tav>
                                          </p:tavLst>
                                        </p:anim>
                                        <p:animEffect transition="in" filter="fade">
                                          <p:cBhvr>
                                            <p:cTn id="84" dur="500"/>
                                            <p:tgtEl>
                                              <p:spTgt spid="2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p:cTn id="87" dur="500" fill="hold"/>
                                            <p:tgtEl>
                                              <p:spTgt spid="28"/>
                                            </p:tgtEl>
                                            <p:attrNameLst>
                                              <p:attrName>ppt_w</p:attrName>
                                            </p:attrNameLst>
                                          </p:cBhvr>
                                          <p:tavLst>
                                            <p:tav tm="0">
                                              <p:val>
                                                <p:fltVal val="0"/>
                                              </p:val>
                                            </p:tav>
                                            <p:tav tm="100000">
                                              <p:val>
                                                <p:strVal val="#ppt_w"/>
                                              </p:val>
                                            </p:tav>
                                          </p:tavLst>
                                        </p:anim>
                                        <p:anim calcmode="lin" valueType="num">
                                          <p:cBhvr>
                                            <p:cTn id="88" dur="500" fill="hold"/>
                                            <p:tgtEl>
                                              <p:spTgt spid="28"/>
                                            </p:tgtEl>
                                            <p:attrNameLst>
                                              <p:attrName>ppt_h</p:attrName>
                                            </p:attrNameLst>
                                          </p:cBhvr>
                                          <p:tavLst>
                                            <p:tav tm="0">
                                              <p:val>
                                                <p:fltVal val="0"/>
                                              </p:val>
                                            </p:tav>
                                            <p:tav tm="100000">
                                              <p:val>
                                                <p:strVal val="#ppt_h"/>
                                              </p:val>
                                            </p:tav>
                                          </p:tavLst>
                                        </p:anim>
                                        <p:animEffect transition="in" filter="fade">
                                          <p:cBhvr>
                                            <p:cTn id="89" dur="500"/>
                                            <p:tgtEl>
                                              <p:spTgt spid="28"/>
                                            </p:tgtEl>
                                          </p:cBhvr>
                                        </p:animEffect>
                                      </p:childTnLst>
                                    </p:cTn>
                                  </p:par>
                                  <p:par>
                                    <p:cTn id="90" presetID="53" presetClass="entr" presetSubtype="16" fill="hold" grpId="0" nodeType="withEffect">
                                      <p:stCondLst>
                                        <p:cond delay="400"/>
                                      </p:stCondLst>
                                      <p:childTnLst>
                                        <p:set>
                                          <p:cBhvr>
                                            <p:cTn id="91" dur="1" fill="hold">
                                              <p:stCondLst>
                                                <p:cond delay="0"/>
                                              </p:stCondLst>
                                            </p:cTn>
                                            <p:tgtEl>
                                              <p:spTgt spid="29"/>
                                            </p:tgtEl>
                                            <p:attrNameLst>
                                              <p:attrName>style.visibility</p:attrName>
                                            </p:attrNameLst>
                                          </p:cBhvr>
                                          <p:to>
                                            <p:strVal val="visible"/>
                                          </p:to>
                                        </p:set>
                                        <p:anim calcmode="lin" valueType="num">
                                          <p:cBhvr>
                                            <p:cTn id="92" dur="500" fill="hold"/>
                                            <p:tgtEl>
                                              <p:spTgt spid="29"/>
                                            </p:tgtEl>
                                            <p:attrNameLst>
                                              <p:attrName>ppt_w</p:attrName>
                                            </p:attrNameLst>
                                          </p:cBhvr>
                                          <p:tavLst>
                                            <p:tav tm="0">
                                              <p:val>
                                                <p:fltVal val="0"/>
                                              </p:val>
                                            </p:tav>
                                            <p:tav tm="100000">
                                              <p:val>
                                                <p:strVal val="#ppt_w"/>
                                              </p:val>
                                            </p:tav>
                                          </p:tavLst>
                                        </p:anim>
                                        <p:anim calcmode="lin" valueType="num">
                                          <p:cBhvr>
                                            <p:cTn id="93" dur="500" fill="hold"/>
                                            <p:tgtEl>
                                              <p:spTgt spid="29"/>
                                            </p:tgtEl>
                                            <p:attrNameLst>
                                              <p:attrName>ppt_h</p:attrName>
                                            </p:attrNameLst>
                                          </p:cBhvr>
                                          <p:tavLst>
                                            <p:tav tm="0">
                                              <p:val>
                                                <p:fltVal val="0"/>
                                              </p:val>
                                            </p:tav>
                                            <p:tav tm="100000">
                                              <p:val>
                                                <p:strVal val="#ppt_h"/>
                                              </p:val>
                                            </p:tav>
                                          </p:tavLst>
                                        </p:anim>
                                        <p:animEffect transition="in" filter="fade">
                                          <p:cBhvr>
                                            <p:cTn id="94" dur="500"/>
                                            <p:tgtEl>
                                              <p:spTgt spid="29"/>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30"/>
                                            </p:tgtEl>
                                            <p:attrNameLst>
                                              <p:attrName>style.visibility</p:attrName>
                                            </p:attrNameLst>
                                          </p:cBhvr>
                                          <p:to>
                                            <p:strVal val="visible"/>
                                          </p:to>
                                        </p:set>
                                        <p:anim calcmode="lin" valueType="num">
                                          <p:cBhvr>
                                            <p:cTn id="97" dur="500" fill="hold"/>
                                            <p:tgtEl>
                                              <p:spTgt spid="30"/>
                                            </p:tgtEl>
                                            <p:attrNameLst>
                                              <p:attrName>ppt_w</p:attrName>
                                            </p:attrNameLst>
                                          </p:cBhvr>
                                          <p:tavLst>
                                            <p:tav tm="0">
                                              <p:val>
                                                <p:fltVal val="0"/>
                                              </p:val>
                                            </p:tav>
                                            <p:tav tm="100000">
                                              <p:val>
                                                <p:strVal val="#ppt_w"/>
                                              </p:val>
                                            </p:tav>
                                          </p:tavLst>
                                        </p:anim>
                                        <p:anim calcmode="lin" valueType="num">
                                          <p:cBhvr>
                                            <p:cTn id="98" dur="500" fill="hold"/>
                                            <p:tgtEl>
                                              <p:spTgt spid="30"/>
                                            </p:tgtEl>
                                            <p:attrNameLst>
                                              <p:attrName>ppt_h</p:attrName>
                                            </p:attrNameLst>
                                          </p:cBhvr>
                                          <p:tavLst>
                                            <p:tav tm="0">
                                              <p:val>
                                                <p:fltVal val="0"/>
                                              </p:val>
                                            </p:tav>
                                            <p:tav tm="100000">
                                              <p:val>
                                                <p:strVal val="#ppt_h"/>
                                              </p:val>
                                            </p:tav>
                                          </p:tavLst>
                                        </p:anim>
                                        <p:animEffect transition="in" filter="fade">
                                          <p:cBhvr>
                                            <p:cTn id="99" dur="500"/>
                                            <p:tgtEl>
                                              <p:spTgt spid="30"/>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31"/>
                                            </p:tgtEl>
                                            <p:attrNameLst>
                                              <p:attrName>style.visibility</p:attrName>
                                            </p:attrNameLst>
                                          </p:cBhvr>
                                          <p:to>
                                            <p:strVal val="visible"/>
                                          </p:to>
                                        </p:set>
                                        <p:anim calcmode="lin" valueType="num">
                                          <p:cBhvr>
                                            <p:cTn id="102" dur="500" fill="hold"/>
                                            <p:tgtEl>
                                              <p:spTgt spid="31"/>
                                            </p:tgtEl>
                                            <p:attrNameLst>
                                              <p:attrName>ppt_w</p:attrName>
                                            </p:attrNameLst>
                                          </p:cBhvr>
                                          <p:tavLst>
                                            <p:tav tm="0">
                                              <p:val>
                                                <p:fltVal val="0"/>
                                              </p:val>
                                            </p:tav>
                                            <p:tav tm="100000">
                                              <p:val>
                                                <p:strVal val="#ppt_w"/>
                                              </p:val>
                                            </p:tav>
                                          </p:tavLst>
                                        </p:anim>
                                        <p:anim calcmode="lin" valueType="num">
                                          <p:cBhvr>
                                            <p:cTn id="103" dur="500" fill="hold"/>
                                            <p:tgtEl>
                                              <p:spTgt spid="31"/>
                                            </p:tgtEl>
                                            <p:attrNameLst>
                                              <p:attrName>ppt_h</p:attrName>
                                            </p:attrNameLst>
                                          </p:cBhvr>
                                          <p:tavLst>
                                            <p:tav tm="0">
                                              <p:val>
                                                <p:fltVal val="0"/>
                                              </p:val>
                                            </p:tav>
                                            <p:tav tm="100000">
                                              <p:val>
                                                <p:strVal val="#ppt_h"/>
                                              </p:val>
                                            </p:tav>
                                          </p:tavLst>
                                        </p:anim>
                                        <p:animEffect transition="in" filter="fade">
                                          <p:cBhvr>
                                            <p:cTn id="104" dur="500"/>
                                            <p:tgtEl>
                                              <p:spTgt spid="3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32"/>
                                            </p:tgtEl>
                                            <p:attrNameLst>
                                              <p:attrName>style.visibility</p:attrName>
                                            </p:attrNameLst>
                                          </p:cBhvr>
                                          <p:to>
                                            <p:strVal val="visible"/>
                                          </p:to>
                                        </p:set>
                                        <p:anim calcmode="lin" valueType="num">
                                          <p:cBhvr>
                                            <p:cTn id="107" dur="500" fill="hold"/>
                                            <p:tgtEl>
                                              <p:spTgt spid="32"/>
                                            </p:tgtEl>
                                            <p:attrNameLst>
                                              <p:attrName>ppt_w</p:attrName>
                                            </p:attrNameLst>
                                          </p:cBhvr>
                                          <p:tavLst>
                                            <p:tav tm="0">
                                              <p:val>
                                                <p:fltVal val="0"/>
                                              </p:val>
                                            </p:tav>
                                            <p:tav tm="100000">
                                              <p:val>
                                                <p:strVal val="#ppt_w"/>
                                              </p:val>
                                            </p:tav>
                                          </p:tavLst>
                                        </p:anim>
                                        <p:anim calcmode="lin" valueType="num">
                                          <p:cBhvr>
                                            <p:cTn id="108" dur="500" fill="hold"/>
                                            <p:tgtEl>
                                              <p:spTgt spid="32"/>
                                            </p:tgtEl>
                                            <p:attrNameLst>
                                              <p:attrName>ppt_h</p:attrName>
                                            </p:attrNameLst>
                                          </p:cBhvr>
                                          <p:tavLst>
                                            <p:tav tm="0">
                                              <p:val>
                                                <p:fltVal val="0"/>
                                              </p:val>
                                            </p:tav>
                                            <p:tav tm="100000">
                                              <p:val>
                                                <p:strVal val="#ppt_h"/>
                                              </p:val>
                                            </p:tav>
                                          </p:tavLst>
                                        </p:anim>
                                        <p:animEffect transition="in" filter="fade">
                                          <p:cBhvr>
                                            <p:cTn id="109" dur="500"/>
                                            <p:tgtEl>
                                              <p:spTgt spid="32"/>
                                            </p:tgtEl>
                                          </p:cBhvr>
                                        </p:animEffect>
                                      </p:childTnLst>
                                    </p:cTn>
                                  </p:par>
                                  <p:par>
                                    <p:cTn id="110" presetID="53" presetClass="entr" presetSubtype="16" fill="hold" grpId="0" nodeType="withEffect">
                                      <p:stCondLst>
                                        <p:cond delay="400"/>
                                      </p:stCondLst>
                                      <p:childTnLst>
                                        <p:set>
                                          <p:cBhvr>
                                            <p:cTn id="111" dur="1" fill="hold">
                                              <p:stCondLst>
                                                <p:cond delay="0"/>
                                              </p:stCondLst>
                                            </p:cTn>
                                            <p:tgtEl>
                                              <p:spTgt spid="33"/>
                                            </p:tgtEl>
                                            <p:attrNameLst>
                                              <p:attrName>style.visibility</p:attrName>
                                            </p:attrNameLst>
                                          </p:cBhvr>
                                          <p:to>
                                            <p:strVal val="visible"/>
                                          </p:to>
                                        </p:set>
                                        <p:anim calcmode="lin" valueType="num">
                                          <p:cBhvr>
                                            <p:cTn id="112" dur="500" fill="hold"/>
                                            <p:tgtEl>
                                              <p:spTgt spid="33"/>
                                            </p:tgtEl>
                                            <p:attrNameLst>
                                              <p:attrName>ppt_w</p:attrName>
                                            </p:attrNameLst>
                                          </p:cBhvr>
                                          <p:tavLst>
                                            <p:tav tm="0">
                                              <p:val>
                                                <p:fltVal val="0"/>
                                              </p:val>
                                            </p:tav>
                                            <p:tav tm="100000">
                                              <p:val>
                                                <p:strVal val="#ppt_w"/>
                                              </p:val>
                                            </p:tav>
                                          </p:tavLst>
                                        </p:anim>
                                        <p:anim calcmode="lin" valueType="num">
                                          <p:cBhvr>
                                            <p:cTn id="113" dur="500" fill="hold"/>
                                            <p:tgtEl>
                                              <p:spTgt spid="33"/>
                                            </p:tgtEl>
                                            <p:attrNameLst>
                                              <p:attrName>ppt_h</p:attrName>
                                            </p:attrNameLst>
                                          </p:cBhvr>
                                          <p:tavLst>
                                            <p:tav tm="0">
                                              <p:val>
                                                <p:fltVal val="0"/>
                                              </p:val>
                                            </p:tav>
                                            <p:tav tm="100000">
                                              <p:val>
                                                <p:strVal val="#ppt_h"/>
                                              </p:val>
                                            </p:tav>
                                          </p:tavLst>
                                        </p:anim>
                                        <p:animEffect transition="in" filter="fade">
                                          <p:cBhvr>
                                            <p:cTn id="114" dur="500"/>
                                            <p:tgtEl>
                                              <p:spTgt spid="33"/>
                                            </p:tgtEl>
                                          </p:cBhvr>
                                        </p:animEffect>
                                      </p:childTnLst>
                                    </p:cTn>
                                  </p:par>
                                  <p:par>
                                    <p:cTn id="115" presetID="53" presetClass="entr" presetSubtype="16" fill="hold" grpId="0" nodeType="withEffect">
                                      <p:stCondLst>
                                        <p:cond delay="200"/>
                                      </p:stCondLst>
                                      <p:childTnLst>
                                        <p:set>
                                          <p:cBhvr>
                                            <p:cTn id="116" dur="1" fill="hold">
                                              <p:stCondLst>
                                                <p:cond delay="0"/>
                                              </p:stCondLst>
                                            </p:cTn>
                                            <p:tgtEl>
                                              <p:spTgt spid="34"/>
                                            </p:tgtEl>
                                            <p:attrNameLst>
                                              <p:attrName>style.visibility</p:attrName>
                                            </p:attrNameLst>
                                          </p:cBhvr>
                                          <p:to>
                                            <p:strVal val="visible"/>
                                          </p:to>
                                        </p:set>
                                        <p:anim calcmode="lin" valueType="num">
                                          <p:cBhvr>
                                            <p:cTn id="117" dur="500" fill="hold"/>
                                            <p:tgtEl>
                                              <p:spTgt spid="34"/>
                                            </p:tgtEl>
                                            <p:attrNameLst>
                                              <p:attrName>ppt_w</p:attrName>
                                            </p:attrNameLst>
                                          </p:cBhvr>
                                          <p:tavLst>
                                            <p:tav tm="0">
                                              <p:val>
                                                <p:fltVal val="0"/>
                                              </p:val>
                                            </p:tav>
                                            <p:tav tm="100000">
                                              <p:val>
                                                <p:strVal val="#ppt_w"/>
                                              </p:val>
                                            </p:tav>
                                          </p:tavLst>
                                        </p:anim>
                                        <p:anim calcmode="lin" valueType="num">
                                          <p:cBhvr>
                                            <p:cTn id="118" dur="500" fill="hold"/>
                                            <p:tgtEl>
                                              <p:spTgt spid="34"/>
                                            </p:tgtEl>
                                            <p:attrNameLst>
                                              <p:attrName>ppt_h</p:attrName>
                                            </p:attrNameLst>
                                          </p:cBhvr>
                                          <p:tavLst>
                                            <p:tav tm="0">
                                              <p:val>
                                                <p:fltVal val="0"/>
                                              </p:val>
                                            </p:tav>
                                            <p:tav tm="100000">
                                              <p:val>
                                                <p:strVal val="#ppt_h"/>
                                              </p:val>
                                            </p:tav>
                                          </p:tavLst>
                                        </p:anim>
                                        <p:animEffect transition="in" filter="fade">
                                          <p:cBhvr>
                                            <p:cTn id="119" dur="500"/>
                                            <p:tgtEl>
                                              <p:spTgt spid="3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35"/>
                                            </p:tgtEl>
                                            <p:attrNameLst>
                                              <p:attrName>style.visibility</p:attrName>
                                            </p:attrNameLst>
                                          </p:cBhvr>
                                          <p:to>
                                            <p:strVal val="visible"/>
                                          </p:to>
                                        </p:set>
                                        <p:anim calcmode="lin" valueType="num">
                                          <p:cBhvr>
                                            <p:cTn id="122" dur="500" fill="hold"/>
                                            <p:tgtEl>
                                              <p:spTgt spid="35"/>
                                            </p:tgtEl>
                                            <p:attrNameLst>
                                              <p:attrName>ppt_w</p:attrName>
                                            </p:attrNameLst>
                                          </p:cBhvr>
                                          <p:tavLst>
                                            <p:tav tm="0">
                                              <p:val>
                                                <p:fltVal val="0"/>
                                              </p:val>
                                            </p:tav>
                                            <p:tav tm="100000">
                                              <p:val>
                                                <p:strVal val="#ppt_w"/>
                                              </p:val>
                                            </p:tav>
                                          </p:tavLst>
                                        </p:anim>
                                        <p:anim calcmode="lin" valueType="num">
                                          <p:cBhvr>
                                            <p:cTn id="123" dur="500" fill="hold"/>
                                            <p:tgtEl>
                                              <p:spTgt spid="35"/>
                                            </p:tgtEl>
                                            <p:attrNameLst>
                                              <p:attrName>ppt_h</p:attrName>
                                            </p:attrNameLst>
                                          </p:cBhvr>
                                          <p:tavLst>
                                            <p:tav tm="0">
                                              <p:val>
                                                <p:fltVal val="0"/>
                                              </p:val>
                                            </p:tav>
                                            <p:tav tm="100000">
                                              <p:val>
                                                <p:strVal val="#ppt_h"/>
                                              </p:val>
                                            </p:tav>
                                          </p:tavLst>
                                        </p:anim>
                                        <p:animEffect transition="in" filter="fade">
                                          <p:cBhvr>
                                            <p:cTn id="124" dur="500"/>
                                            <p:tgtEl>
                                              <p:spTgt spid="35"/>
                                            </p:tgtEl>
                                          </p:cBhvr>
                                        </p:animEffect>
                                      </p:childTnLst>
                                    </p:cTn>
                                  </p:par>
                                  <p:par>
                                    <p:cTn id="125" presetID="53" presetClass="entr" presetSubtype="16" fill="hold" grpId="0" nodeType="withEffect">
                                      <p:stCondLst>
                                        <p:cond delay="400"/>
                                      </p:stCondLst>
                                      <p:childTnLst>
                                        <p:set>
                                          <p:cBhvr>
                                            <p:cTn id="126" dur="1" fill="hold">
                                              <p:stCondLst>
                                                <p:cond delay="0"/>
                                              </p:stCondLst>
                                            </p:cTn>
                                            <p:tgtEl>
                                              <p:spTgt spid="36"/>
                                            </p:tgtEl>
                                            <p:attrNameLst>
                                              <p:attrName>style.visibility</p:attrName>
                                            </p:attrNameLst>
                                          </p:cBhvr>
                                          <p:to>
                                            <p:strVal val="visible"/>
                                          </p:to>
                                        </p:set>
                                        <p:anim calcmode="lin" valueType="num">
                                          <p:cBhvr>
                                            <p:cTn id="127" dur="500" fill="hold"/>
                                            <p:tgtEl>
                                              <p:spTgt spid="36"/>
                                            </p:tgtEl>
                                            <p:attrNameLst>
                                              <p:attrName>ppt_w</p:attrName>
                                            </p:attrNameLst>
                                          </p:cBhvr>
                                          <p:tavLst>
                                            <p:tav tm="0">
                                              <p:val>
                                                <p:fltVal val="0"/>
                                              </p:val>
                                            </p:tav>
                                            <p:tav tm="100000">
                                              <p:val>
                                                <p:strVal val="#ppt_w"/>
                                              </p:val>
                                            </p:tav>
                                          </p:tavLst>
                                        </p:anim>
                                        <p:anim calcmode="lin" valueType="num">
                                          <p:cBhvr>
                                            <p:cTn id="128" dur="500" fill="hold"/>
                                            <p:tgtEl>
                                              <p:spTgt spid="36"/>
                                            </p:tgtEl>
                                            <p:attrNameLst>
                                              <p:attrName>ppt_h</p:attrName>
                                            </p:attrNameLst>
                                          </p:cBhvr>
                                          <p:tavLst>
                                            <p:tav tm="0">
                                              <p:val>
                                                <p:fltVal val="0"/>
                                              </p:val>
                                            </p:tav>
                                            <p:tav tm="100000">
                                              <p:val>
                                                <p:strVal val="#ppt_h"/>
                                              </p:val>
                                            </p:tav>
                                          </p:tavLst>
                                        </p:anim>
                                        <p:animEffect transition="in" filter="fade">
                                          <p:cBhvr>
                                            <p:cTn id="129" dur="500"/>
                                            <p:tgtEl>
                                              <p:spTgt spid="36"/>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37"/>
                                            </p:tgtEl>
                                            <p:attrNameLst>
                                              <p:attrName>style.visibility</p:attrName>
                                            </p:attrNameLst>
                                          </p:cBhvr>
                                          <p:to>
                                            <p:strVal val="visible"/>
                                          </p:to>
                                        </p:set>
                                        <p:anim calcmode="lin" valueType="num">
                                          <p:cBhvr>
                                            <p:cTn id="132" dur="500" fill="hold"/>
                                            <p:tgtEl>
                                              <p:spTgt spid="37"/>
                                            </p:tgtEl>
                                            <p:attrNameLst>
                                              <p:attrName>ppt_w</p:attrName>
                                            </p:attrNameLst>
                                          </p:cBhvr>
                                          <p:tavLst>
                                            <p:tav tm="0">
                                              <p:val>
                                                <p:fltVal val="0"/>
                                              </p:val>
                                            </p:tav>
                                            <p:tav tm="100000">
                                              <p:val>
                                                <p:strVal val="#ppt_w"/>
                                              </p:val>
                                            </p:tav>
                                          </p:tavLst>
                                        </p:anim>
                                        <p:anim calcmode="lin" valueType="num">
                                          <p:cBhvr>
                                            <p:cTn id="133" dur="500" fill="hold"/>
                                            <p:tgtEl>
                                              <p:spTgt spid="37"/>
                                            </p:tgtEl>
                                            <p:attrNameLst>
                                              <p:attrName>ppt_h</p:attrName>
                                            </p:attrNameLst>
                                          </p:cBhvr>
                                          <p:tavLst>
                                            <p:tav tm="0">
                                              <p:val>
                                                <p:fltVal val="0"/>
                                              </p:val>
                                            </p:tav>
                                            <p:tav tm="100000">
                                              <p:val>
                                                <p:strVal val="#ppt_h"/>
                                              </p:val>
                                            </p:tav>
                                          </p:tavLst>
                                        </p:anim>
                                        <p:animEffect transition="in" filter="fade">
                                          <p:cBhvr>
                                            <p:cTn id="134" dur="500"/>
                                            <p:tgtEl>
                                              <p:spTgt spid="37"/>
                                            </p:tgtEl>
                                          </p:cBhvr>
                                        </p:animEffect>
                                      </p:childTnLst>
                                    </p:cTn>
                                  </p:par>
                                  <p:par>
                                    <p:cTn id="135" presetID="53" presetClass="entr" presetSubtype="16" fill="hold" grpId="0" nodeType="withEffect">
                                      <p:stCondLst>
                                        <p:cond delay="200"/>
                                      </p:stCondLst>
                                      <p:childTnLst>
                                        <p:set>
                                          <p:cBhvr>
                                            <p:cTn id="136" dur="1" fill="hold">
                                              <p:stCondLst>
                                                <p:cond delay="0"/>
                                              </p:stCondLst>
                                            </p:cTn>
                                            <p:tgtEl>
                                              <p:spTgt spid="38"/>
                                            </p:tgtEl>
                                            <p:attrNameLst>
                                              <p:attrName>style.visibility</p:attrName>
                                            </p:attrNameLst>
                                          </p:cBhvr>
                                          <p:to>
                                            <p:strVal val="visible"/>
                                          </p:to>
                                        </p:set>
                                        <p:anim calcmode="lin" valueType="num">
                                          <p:cBhvr>
                                            <p:cTn id="137" dur="500" fill="hold"/>
                                            <p:tgtEl>
                                              <p:spTgt spid="38"/>
                                            </p:tgtEl>
                                            <p:attrNameLst>
                                              <p:attrName>ppt_w</p:attrName>
                                            </p:attrNameLst>
                                          </p:cBhvr>
                                          <p:tavLst>
                                            <p:tav tm="0">
                                              <p:val>
                                                <p:fltVal val="0"/>
                                              </p:val>
                                            </p:tav>
                                            <p:tav tm="100000">
                                              <p:val>
                                                <p:strVal val="#ppt_w"/>
                                              </p:val>
                                            </p:tav>
                                          </p:tavLst>
                                        </p:anim>
                                        <p:anim calcmode="lin" valueType="num">
                                          <p:cBhvr>
                                            <p:cTn id="138" dur="500" fill="hold"/>
                                            <p:tgtEl>
                                              <p:spTgt spid="38"/>
                                            </p:tgtEl>
                                            <p:attrNameLst>
                                              <p:attrName>ppt_h</p:attrName>
                                            </p:attrNameLst>
                                          </p:cBhvr>
                                          <p:tavLst>
                                            <p:tav tm="0">
                                              <p:val>
                                                <p:fltVal val="0"/>
                                              </p:val>
                                            </p:tav>
                                            <p:tav tm="100000">
                                              <p:val>
                                                <p:strVal val="#ppt_h"/>
                                              </p:val>
                                            </p:tav>
                                          </p:tavLst>
                                        </p:anim>
                                        <p:animEffect transition="in" filter="fade">
                                          <p:cBhvr>
                                            <p:cTn id="139" dur="500"/>
                                            <p:tgtEl>
                                              <p:spTgt spid="38"/>
                                            </p:tgtEl>
                                          </p:cBhvr>
                                        </p:animEffect>
                                      </p:childTnLst>
                                    </p:cTn>
                                  </p:par>
                                  <p:par>
                                    <p:cTn id="140" presetID="53" presetClass="entr" presetSubtype="16" fill="hold" grpId="0" nodeType="withEffect">
                                      <p:stCondLst>
                                        <p:cond delay="200"/>
                                      </p:stCondLst>
                                      <p:childTnLst>
                                        <p:set>
                                          <p:cBhvr>
                                            <p:cTn id="141" dur="1" fill="hold">
                                              <p:stCondLst>
                                                <p:cond delay="0"/>
                                              </p:stCondLst>
                                            </p:cTn>
                                            <p:tgtEl>
                                              <p:spTgt spid="39"/>
                                            </p:tgtEl>
                                            <p:attrNameLst>
                                              <p:attrName>style.visibility</p:attrName>
                                            </p:attrNameLst>
                                          </p:cBhvr>
                                          <p:to>
                                            <p:strVal val="visible"/>
                                          </p:to>
                                        </p:set>
                                        <p:anim calcmode="lin" valueType="num">
                                          <p:cBhvr>
                                            <p:cTn id="142" dur="500" fill="hold"/>
                                            <p:tgtEl>
                                              <p:spTgt spid="39"/>
                                            </p:tgtEl>
                                            <p:attrNameLst>
                                              <p:attrName>ppt_w</p:attrName>
                                            </p:attrNameLst>
                                          </p:cBhvr>
                                          <p:tavLst>
                                            <p:tav tm="0">
                                              <p:val>
                                                <p:fltVal val="0"/>
                                              </p:val>
                                            </p:tav>
                                            <p:tav tm="100000">
                                              <p:val>
                                                <p:strVal val="#ppt_w"/>
                                              </p:val>
                                            </p:tav>
                                          </p:tavLst>
                                        </p:anim>
                                        <p:anim calcmode="lin" valueType="num">
                                          <p:cBhvr>
                                            <p:cTn id="143" dur="500" fill="hold"/>
                                            <p:tgtEl>
                                              <p:spTgt spid="39"/>
                                            </p:tgtEl>
                                            <p:attrNameLst>
                                              <p:attrName>ppt_h</p:attrName>
                                            </p:attrNameLst>
                                          </p:cBhvr>
                                          <p:tavLst>
                                            <p:tav tm="0">
                                              <p:val>
                                                <p:fltVal val="0"/>
                                              </p:val>
                                            </p:tav>
                                            <p:tav tm="100000">
                                              <p:val>
                                                <p:strVal val="#ppt_h"/>
                                              </p:val>
                                            </p:tav>
                                          </p:tavLst>
                                        </p:anim>
                                        <p:animEffect transition="in" filter="fade">
                                          <p:cBhvr>
                                            <p:cTn id="1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1" presetClass="entr" presetSubtype="1"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heel(1)">
                                          <p:cBhvr>
                                            <p:cTn id="24" dur="1000"/>
                                            <p:tgtEl>
                                              <p:spTgt spid="14"/>
                                            </p:tgtEl>
                                          </p:cBhvr>
                                        </p:animEffect>
                                      </p:childTnLst>
                                    </p:cTn>
                                  </p:par>
                                  <p:par>
                                    <p:cTn id="25" presetID="21" presetClass="entr" presetSubtype="1" fill="hold" grpId="0" nodeType="withEffect">
                                      <p:stCondLst>
                                        <p:cond delay="300"/>
                                      </p:stCondLst>
                                      <p:childTnLst>
                                        <p:set>
                                          <p:cBhvr>
                                            <p:cTn id="26" dur="1" fill="hold">
                                              <p:stCondLst>
                                                <p:cond delay="0"/>
                                              </p:stCondLst>
                                            </p:cTn>
                                            <p:tgtEl>
                                              <p:spTgt spid="15"/>
                                            </p:tgtEl>
                                            <p:attrNameLst>
                                              <p:attrName>style.visibility</p:attrName>
                                            </p:attrNameLst>
                                          </p:cBhvr>
                                          <p:to>
                                            <p:strVal val="visible"/>
                                          </p:to>
                                        </p:set>
                                        <p:animEffect transition="in" filter="wheel(1)">
                                          <p:cBhvr>
                                            <p:cTn id="27" dur="1000"/>
                                            <p:tgtEl>
                                              <p:spTgt spid="15"/>
                                            </p:tgtEl>
                                          </p:cBhvr>
                                        </p:animEffect>
                                      </p:childTnLst>
                                    </p:cTn>
                                  </p:par>
                                  <p:par>
                                    <p:cTn id="28" presetID="21" presetClass="entr" presetSubtype="1" fill="hold" grpId="0" nodeType="withEffect">
                                      <p:stCondLst>
                                        <p:cond delay="600"/>
                                      </p:stCondLst>
                                      <p:childTnLst>
                                        <p:set>
                                          <p:cBhvr>
                                            <p:cTn id="29" dur="1" fill="hold">
                                              <p:stCondLst>
                                                <p:cond delay="0"/>
                                              </p:stCondLst>
                                            </p:cTn>
                                            <p:tgtEl>
                                              <p:spTgt spid="16"/>
                                            </p:tgtEl>
                                            <p:attrNameLst>
                                              <p:attrName>style.visibility</p:attrName>
                                            </p:attrNameLst>
                                          </p:cBhvr>
                                          <p:to>
                                            <p:strVal val="visible"/>
                                          </p:to>
                                        </p:set>
                                        <p:animEffect transition="in" filter="wheel(1)">
                                          <p:cBhvr>
                                            <p:cTn id="30" dur="1000"/>
                                            <p:tgtEl>
                                              <p:spTgt spid="16"/>
                                            </p:tgtEl>
                                          </p:cBhvr>
                                        </p:animEffect>
                                      </p:childTnLst>
                                    </p:cTn>
                                  </p:par>
                                  <p:par>
                                    <p:cTn id="31" presetID="21" presetClass="entr" presetSubtype="1" fill="hold" grpId="0" nodeType="withEffect">
                                      <p:stCondLst>
                                        <p:cond delay="1100"/>
                                      </p:stCondLst>
                                      <p:childTnLst>
                                        <p:set>
                                          <p:cBhvr>
                                            <p:cTn id="32" dur="1" fill="hold">
                                              <p:stCondLst>
                                                <p:cond delay="0"/>
                                              </p:stCondLst>
                                            </p:cTn>
                                            <p:tgtEl>
                                              <p:spTgt spid="17"/>
                                            </p:tgtEl>
                                            <p:attrNameLst>
                                              <p:attrName>style.visibility</p:attrName>
                                            </p:attrNameLst>
                                          </p:cBhvr>
                                          <p:to>
                                            <p:strVal val="visible"/>
                                          </p:to>
                                        </p:set>
                                        <p:animEffect transition="in" filter="wheel(1)">
                                          <p:cBhvr>
                                            <p:cTn id="33" dur="1000"/>
                                            <p:tgtEl>
                                              <p:spTgt spid="17"/>
                                            </p:tgtEl>
                                          </p:cBhvr>
                                        </p:animEffect>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par>
                                    <p:cTn id="55" presetID="53" presetClass="entr" presetSubtype="16" fill="hold" grpId="0" nodeType="withEffect">
                                      <p:stCondLst>
                                        <p:cond delay="40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animEffect transition="in" filter="fade">
                                          <p:cBhvr>
                                            <p:cTn id="59" dur="500"/>
                                            <p:tgtEl>
                                              <p:spTgt spid="22"/>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Effect transition="in" filter="fade">
                                          <p:cBhvr>
                                            <p:cTn id="74" dur="500"/>
                                            <p:tgtEl>
                                              <p:spTgt spid="25"/>
                                            </p:tgtEl>
                                          </p:cBhvr>
                                        </p:animEffect>
                                      </p:childTnLst>
                                    </p:cTn>
                                  </p:par>
                                  <p:par>
                                    <p:cTn id="75" presetID="53" presetClass="entr" presetSubtype="16" fill="hold" grpId="0" nodeType="withEffect">
                                      <p:stCondLst>
                                        <p:cond delay="40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27"/>
                                            </p:tgtEl>
                                            <p:attrNameLst>
                                              <p:attrName>style.visibility</p:attrName>
                                            </p:attrNameLst>
                                          </p:cBhvr>
                                          <p:to>
                                            <p:strVal val="visible"/>
                                          </p:to>
                                        </p:set>
                                        <p:anim calcmode="lin" valueType="num">
                                          <p:cBhvr>
                                            <p:cTn id="82" dur="500" fill="hold"/>
                                            <p:tgtEl>
                                              <p:spTgt spid="27"/>
                                            </p:tgtEl>
                                            <p:attrNameLst>
                                              <p:attrName>ppt_w</p:attrName>
                                            </p:attrNameLst>
                                          </p:cBhvr>
                                          <p:tavLst>
                                            <p:tav tm="0">
                                              <p:val>
                                                <p:fltVal val="0"/>
                                              </p:val>
                                            </p:tav>
                                            <p:tav tm="100000">
                                              <p:val>
                                                <p:strVal val="#ppt_w"/>
                                              </p:val>
                                            </p:tav>
                                          </p:tavLst>
                                        </p:anim>
                                        <p:anim calcmode="lin" valueType="num">
                                          <p:cBhvr>
                                            <p:cTn id="83" dur="500" fill="hold"/>
                                            <p:tgtEl>
                                              <p:spTgt spid="27"/>
                                            </p:tgtEl>
                                            <p:attrNameLst>
                                              <p:attrName>ppt_h</p:attrName>
                                            </p:attrNameLst>
                                          </p:cBhvr>
                                          <p:tavLst>
                                            <p:tav tm="0">
                                              <p:val>
                                                <p:fltVal val="0"/>
                                              </p:val>
                                            </p:tav>
                                            <p:tav tm="100000">
                                              <p:val>
                                                <p:strVal val="#ppt_h"/>
                                              </p:val>
                                            </p:tav>
                                          </p:tavLst>
                                        </p:anim>
                                        <p:animEffect transition="in" filter="fade">
                                          <p:cBhvr>
                                            <p:cTn id="84" dur="500"/>
                                            <p:tgtEl>
                                              <p:spTgt spid="2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p:cTn id="87" dur="500" fill="hold"/>
                                            <p:tgtEl>
                                              <p:spTgt spid="28"/>
                                            </p:tgtEl>
                                            <p:attrNameLst>
                                              <p:attrName>ppt_w</p:attrName>
                                            </p:attrNameLst>
                                          </p:cBhvr>
                                          <p:tavLst>
                                            <p:tav tm="0">
                                              <p:val>
                                                <p:fltVal val="0"/>
                                              </p:val>
                                            </p:tav>
                                            <p:tav tm="100000">
                                              <p:val>
                                                <p:strVal val="#ppt_w"/>
                                              </p:val>
                                            </p:tav>
                                          </p:tavLst>
                                        </p:anim>
                                        <p:anim calcmode="lin" valueType="num">
                                          <p:cBhvr>
                                            <p:cTn id="88" dur="500" fill="hold"/>
                                            <p:tgtEl>
                                              <p:spTgt spid="28"/>
                                            </p:tgtEl>
                                            <p:attrNameLst>
                                              <p:attrName>ppt_h</p:attrName>
                                            </p:attrNameLst>
                                          </p:cBhvr>
                                          <p:tavLst>
                                            <p:tav tm="0">
                                              <p:val>
                                                <p:fltVal val="0"/>
                                              </p:val>
                                            </p:tav>
                                            <p:tav tm="100000">
                                              <p:val>
                                                <p:strVal val="#ppt_h"/>
                                              </p:val>
                                            </p:tav>
                                          </p:tavLst>
                                        </p:anim>
                                        <p:animEffect transition="in" filter="fade">
                                          <p:cBhvr>
                                            <p:cTn id="89" dur="500"/>
                                            <p:tgtEl>
                                              <p:spTgt spid="28"/>
                                            </p:tgtEl>
                                          </p:cBhvr>
                                        </p:animEffect>
                                      </p:childTnLst>
                                    </p:cTn>
                                  </p:par>
                                  <p:par>
                                    <p:cTn id="90" presetID="53" presetClass="entr" presetSubtype="16" fill="hold" grpId="0" nodeType="withEffect">
                                      <p:stCondLst>
                                        <p:cond delay="400"/>
                                      </p:stCondLst>
                                      <p:childTnLst>
                                        <p:set>
                                          <p:cBhvr>
                                            <p:cTn id="91" dur="1" fill="hold">
                                              <p:stCondLst>
                                                <p:cond delay="0"/>
                                              </p:stCondLst>
                                            </p:cTn>
                                            <p:tgtEl>
                                              <p:spTgt spid="29"/>
                                            </p:tgtEl>
                                            <p:attrNameLst>
                                              <p:attrName>style.visibility</p:attrName>
                                            </p:attrNameLst>
                                          </p:cBhvr>
                                          <p:to>
                                            <p:strVal val="visible"/>
                                          </p:to>
                                        </p:set>
                                        <p:anim calcmode="lin" valueType="num">
                                          <p:cBhvr>
                                            <p:cTn id="92" dur="500" fill="hold"/>
                                            <p:tgtEl>
                                              <p:spTgt spid="29"/>
                                            </p:tgtEl>
                                            <p:attrNameLst>
                                              <p:attrName>ppt_w</p:attrName>
                                            </p:attrNameLst>
                                          </p:cBhvr>
                                          <p:tavLst>
                                            <p:tav tm="0">
                                              <p:val>
                                                <p:fltVal val="0"/>
                                              </p:val>
                                            </p:tav>
                                            <p:tav tm="100000">
                                              <p:val>
                                                <p:strVal val="#ppt_w"/>
                                              </p:val>
                                            </p:tav>
                                          </p:tavLst>
                                        </p:anim>
                                        <p:anim calcmode="lin" valueType="num">
                                          <p:cBhvr>
                                            <p:cTn id="93" dur="500" fill="hold"/>
                                            <p:tgtEl>
                                              <p:spTgt spid="29"/>
                                            </p:tgtEl>
                                            <p:attrNameLst>
                                              <p:attrName>ppt_h</p:attrName>
                                            </p:attrNameLst>
                                          </p:cBhvr>
                                          <p:tavLst>
                                            <p:tav tm="0">
                                              <p:val>
                                                <p:fltVal val="0"/>
                                              </p:val>
                                            </p:tav>
                                            <p:tav tm="100000">
                                              <p:val>
                                                <p:strVal val="#ppt_h"/>
                                              </p:val>
                                            </p:tav>
                                          </p:tavLst>
                                        </p:anim>
                                        <p:animEffect transition="in" filter="fade">
                                          <p:cBhvr>
                                            <p:cTn id="94" dur="500"/>
                                            <p:tgtEl>
                                              <p:spTgt spid="29"/>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30"/>
                                            </p:tgtEl>
                                            <p:attrNameLst>
                                              <p:attrName>style.visibility</p:attrName>
                                            </p:attrNameLst>
                                          </p:cBhvr>
                                          <p:to>
                                            <p:strVal val="visible"/>
                                          </p:to>
                                        </p:set>
                                        <p:anim calcmode="lin" valueType="num">
                                          <p:cBhvr>
                                            <p:cTn id="97" dur="500" fill="hold"/>
                                            <p:tgtEl>
                                              <p:spTgt spid="30"/>
                                            </p:tgtEl>
                                            <p:attrNameLst>
                                              <p:attrName>ppt_w</p:attrName>
                                            </p:attrNameLst>
                                          </p:cBhvr>
                                          <p:tavLst>
                                            <p:tav tm="0">
                                              <p:val>
                                                <p:fltVal val="0"/>
                                              </p:val>
                                            </p:tav>
                                            <p:tav tm="100000">
                                              <p:val>
                                                <p:strVal val="#ppt_w"/>
                                              </p:val>
                                            </p:tav>
                                          </p:tavLst>
                                        </p:anim>
                                        <p:anim calcmode="lin" valueType="num">
                                          <p:cBhvr>
                                            <p:cTn id="98" dur="500" fill="hold"/>
                                            <p:tgtEl>
                                              <p:spTgt spid="30"/>
                                            </p:tgtEl>
                                            <p:attrNameLst>
                                              <p:attrName>ppt_h</p:attrName>
                                            </p:attrNameLst>
                                          </p:cBhvr>
                                          <p:tavLst>
                                            <p:tav tm="0">
                                              <p:val>
                                                <p:fltVal val="0"/>
                                              </p:val>
                                            </p:tav>
                                            <p:tav tm="100000">
                                              <p:val>
                                                <p:strVal val="#ppt_h"/>
                                              </p:val>
                                            </p:tav>
                                          </p:tavLst>
                                        </p:anim>
                                        <p:animEffect transition="in" filter="fade">
                                          <p:cBhvr>
                                            <p:cTn id="99" dur="500"/>
                                            <p:tgtEl>
                                              <p:spTgt spid="30"/>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31"/>
                                            </p:tgtEl>
                                            <p:attrNameLst>
                                              <p:attrName>style.visibility</p:attrName>
                                            </p:attrNameLst>
                                          </p:cBhvr>
                                          <p:to>
                                            <p:strVal val="visible"/>
                                          </p:to>
                                        </p:set>
                                        <p:anim calcmode="lin" valueType="num">
                                          <p:cBhvr>
                                            <p:cTn id="102" dur="500" fill="hold"/>
                                            <p:tgtEl>
                                              <p:spTgt spid="31"/>
                                            </p:tgtEl>
                                            <p:attrNameLst>
                                              <p:attrName>ppt_w</p:attrName>
                                            </p:attrNameLst>
                                          </p:cBhvr>
                                          <p:tavLst>
                                            <p:tav tm="0">
                                              <p:val>
                                                <p:fltVal val="0"/>
                                              </p:val>
                                            </p:tav>
                                            <p:tav tm="100000">
                                              <p:val>
                                                <p:strVal val="#ppt_w"/>
                                              </p:val>
                                            </p:tav>
                                          </p:tavLst>
                                        </p:anim>
                                        <p:anim calcmode="lin" valueType="num">
                                          <p:cBhvr>
                                            <p:cTn id="103" dur="500" fill="hold"/>
                                            <p:tgtEl>
                                              <p:spTgt spid="31"/>
                                            </p:tgtEl>
                                            <p:attrNameLst>
                                              <p:attrName>ppt_h</p:attrName>
                                            </p:attrNameLst>
                                          </p:cBhvr>
                                          <p:tavLst>
                                            <p:tav tm="0">
                                              <p:val>
                                                <p:fltVal val="0"/>
                                              </p:val>
                                            </p:tav>
                                            <p:tav tm="100000">
                                              <p:val>
                                                <p:strVal val="#ppt_h"/>
                                              </p:val>
                                            </p:tav>
                                          </p:tavLst>
                                        </p:anim>
                                        <p:animEffect transition="in" filter="fade">
                                          <p:cBhvr>
                                            <p:cTn id="104" dur="500"/>
                                            <p:tgtEl>
                                              <p:spTgt spid="3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32"/>
                                            </p:tgtEl>
                                            <p:attrNameLst>
                                              <p:attrName>style.visibility</p:attrName>
                                            </p:attrNameLst>
                                          </p:cBhvr>
                                          <p:to>
                                            <p:strVal val="visible"/>
                                          </p:to>
                                        </p:set>
                                        <p:anim calcmode="lin" valueType="num">
                                          <p:cBhvr>
                                            <p:cTn id="107" dur="500" fill="hold"/>
                                            <p:tgtEl>
                                              <p:spTgt spid="32"/>
                                            </p:tgtEl>
                                            <p:attrNameLst>
                                              <p:attrName>ppt_w</p:attrName>
                                            </p:attrNameLst>
                                          </p:cBhvr>
                                          <p:tavLst>
                                            <p:tav tm="0">
                                              <p:val>
                                                <p:fltVal val="0"/>
                                              </p:val>
                                            </p:tav>
                                            <p:tav tm="100000">
                                              <p:val>
                                                <p:strVal val="#ppt_w"/>
                                              </p:val>
                                            </p:tav>
                                          </p:tavLst>
                                        </p:anim>
                                        <p:anim calcmode="lin" valueType="num">
                                          <p:cBhvr>
                                            <p:cTn id="108" dur="500" fill="hold"/>
                                            <p:tgtEl>
                                              <p:spTgt spid="32"/>
                                            </p:tgtEl>
                                            <p:attrNameLst>
                                              <p:attrName>ppt_h</p:attrName>
                                            </p:attrNameLst>
                                          </p:cBhvr>
                                          <p:tavLst>
                                            <p:tav tm="0">
                                              <p:val>
                                                <p:fltVal val="0"/>
                                              </p:val>
                                            </p:tav>
                                            <p:tav tm="100000">
                                              <p:val>
                                                <p:strVal val="#ppt_h"/>
                                              </p:val>
                                            </p:tav>
                                          </p:tavLst>
                                        </p:anim>
                                        <p:animEffect transition="in" filter="fade">
                                          <p:cBhvr>
                                            <p:cTn id="109" dur="500"/>
                                            <p:tgtEl>
                                              <p:spTgt spid="32"/>
                                            </p:tgtEl>
                                          </p:cBhvr>
                                        </p:animEffect>
                                      </p:childTnLst>
                                    </p:cTn>
                                  </p:par>
                                  <p:par>
                                    <p:cTn id="110" presetID="53" presetClass="entr" presetSubtype="16" fill="hold" grpId="0" nodeType="withEffect">
                                      <p:stCondLst>
                                        <p:cond delay="400"/>
                                      </p:stCondLst>
                                      <p:childTnLst>
                                        <p:set>
                                          <p:cBhvr>
                                            <p:cTn id="111" dur="1" fill="hold">
                                              <p:stCondLst>
                                                <p:cond delay="0"/>
                                              </p:stCondLst>
                                            </p:cTn>
                                            <p:tgtEl>
                                              <p:spTgt spid="33"/>
                                            </p:tgtEl>
                                            <p:attrNameLst>
                                              <p:attrName>style.visibility</p:attrName>
                                            </p:attrNameLst>
                                          </p:cBhvr>
                                          <p:to>
                                            <p:strVal val="visible"/>
                                          </p:to>
                                        </p:set>
                                        <p:anim calcmode="lin" valueType="num">
                                          <p:cBhvr>
                                            <p:cTn id="112" dur="500" fill="hold"/>
                                            <p:tgtEl>
                                              <p:spTgt spid="33"/>
                                            </p:tgtEl>
                                            <p:attrNameLst>
                                              <p:attrName>ppt_w</p:attrName>
                                            </p:attrNameLst>
                                          </p:cBhvr>
                                          <p:tavLst>
                                            <p:tav tm="0">
                                              <p:val>
                                                <p:fltVal val="0"/>
                                              </p:val>
                                            </p:tav>
                                            <p:tav tm="100000">
                                              <p:val>
                                                <p:strVal val="#ppt_w"/>
                                              </p:val>
                                            </p:tav>
                                          </p:tavLst>
                                        </p:anim>
                                        <p:anim calcmode="lin" valueType="num">
                                          <p:cBhvr>
                                            <p:cTn id="113" dur="500" fill="hold"/>
                                            <p:tgtEl>
                                              <p:spTgt spid="33"/>
                                            </p:tgtEl>
                                            <p:attrNameLst>
                                              <p:attrName>ppt_h</p:attrName>
                                            </p:attrNameLst>
                                          </p:cBhvr>
                                          <p:tavLst>
                                            <p:tav tm="0">
                                              <p:val>
                                                <p:fltVal val="0"/>
                                              </p:val>
                                            </p:tav>
                                            <p:tav tm="100000">
                                              <p:val>
                                                <p:strVal val="#ppt_h"/>
                                              </p:val>
                                            </p:tav>
                                          </p:tavLst>
                                        </p:anim>
                                        <p:animEffect transition="in" filter="fade">
                                          <p:cBhvr>
                                            <p:cTn id="114" dur="500"/>
                                            <p:tgtEl>
                                              <p:spTgt spid="33"/>
                                            </p:tgtEl>
                                          </p:cBhvr>
                                        </p:animEffect>
                                      </p:childTnLst>
                                    </p:cTn>
                                  </p:par>
                                  <p:par>
                                    <p:cTn id="115" presetID="53" presetClass="entr" presetSubtype="16" fill="hold" grpId="0" nodeType="withEffect">
                                      <p:stCondLst>
                                        <p:cond delay="200"/>
                                      </p:stCondLst>
                                      <p:childTnLst>
                                        <p:set>
                                          <p:cBhvr>
                                            <p:cTn id="116" dur="1" fill="hold">
                                              <p:stCondLst>
                                                <p:cond delay="0"/>
                                              </p:stCondLst>
                                            </p:cTn>
                                            <p:tgtEl>
                                              <p:spTgt spid="34"/>
                                            </p:tgtEl>
                                            <p:attrNameLst>
                                              <p:attrName>style.visibility</p:attrName>
                                            </p:attrNameLst>
                                          </p:cBhvr>
                                          <p:to>
                                            <p:strVal val="visible"/>
                                          </p:to>
                                        </p:set>
                                        <p:anim calcmode="lin" valueType="num">
                                          <p:cBhvr>
                                            <p:cTn id="117" dur="500" fill="hold"/>
                                            <p:tgtEl>
                                              <p:spTgt spid="34"/>
                                            </p:tgtEl>
                                            <p:attrNameLst>
                                              <p:attrName>ppt_w</p:attrName>
                                            </p:attrNameLst>
                                          </p:cBhvr>
                                          <p:tavLst>
                                            <p:tav tm="0">
                                              <p:val>
                                                <p:fltVal val="0"/>
                                              </p:val>
                                            </p:tav>
                                            <p:tav tm="100000">
                                              <p:val>
                                                <p:strVal val="#ppt_w"/>
                                              </p:val>
                                            </p:tav>
                                          </p:tavLst>
                                        </p:anim>
                                        <p:anim calcmode="lin" valueType="num">
                                          <p:cBhvr>
                                            <p:cTn id="118" dur="500" fill="hold"/>
                                            <p:tgtEl>
                                              <p:spTgt spid="34"/>
                                            </p:tgtEl>
                                            <p:attrNameLst>
                                              <p:attrName>ppt_h</p:attrName>
                                            </p:attrNameLst>
                                          </p:cBhvr>
                                          <p:tavLst>
                                            <p:tav tm="0">
                                              <p:val>
                                                <p:fltVal val="0"/>
                                              </p:val>
                                            </p:tav>
                                            <p:tav tm="100000">
                                              <p:val>
                                                <p:strVal val="#ppt_h"/>
                                              </p:val>
                                            </p:tav>
                                          </p:tavLst>
                                        </p:anim>
                                        <p:animEffect transition="in" filter="fade">
                                          <p:cBhvr>
                                            <p:cTn id="119" dur="500"/>
                                            <p:tgtEl>
                                              <p:spTgt spid="3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35"/>
                                            </p:tgtEl>
                                            <p:attrNameLst>
                                              <p:attrName>style.visibility</p:attrName>
                                            </p:attrNameLst>
                                          </p:cBhvr>
                                          <p:to>
                                            <p:strVal val="visible"/>
                                          </p:to>
                                        </p:set>
                                        <p:anim calcmode="lin" valueType="num">
                                          <p:cBhvr>
                                            <p:cTn id="122" dur="500" fill="hold"/>
                                            <p:tgtEl>
                                              <p:spTgt spid="35"/>
                                            </p:tgtEl>
                                            <p:attrNameLst>
                                              <p:attrName>ppt_w</p:attrName>
                                            </p:attrNameLst>
                                          </p:cBhvr>
                                          <p:tavLst>
                                            <p:tav tm="0">
                                              <p:val>
                                                <p:fltVal val="0"/>
                                              </p:val>
                                            </p:tav>
                                            <p:tav tm="100000">
                                              <p:val>
                                                <p:strVal val="#ppt_w"/>
                                              </p:val>
                                            </p:tav>
                                          </p:tavLst>
                                        </p:anim>
                                        <p:anim calcmode="lin" valueType="num">
                                          <p:cBhvr>
                                            <p:cTn id="123" dur="500" fill="hold"/>
                                            <p:tgtEl>
                                              <p:spTgt spid="35"/>
                                            </p:tgtEl>
                                            <p:attrNameLst>
                                              <p:attrName>ppt_h</p:attrName>
                                            </p:attrNameLst>
                                          </p:cBhvr>
                                          <p:tavLst>
                                            <p:tav tm="0">
                                              <p:val>
                                                <p:fltVal val="0"/>
                                              </p:val>
                                            </p:tav>
                                            <p:tav tm="100000">
                                              <p:val>
                                                <p:strVal val="#ppt_h"/>
                                              </p:val>
                                            </p:tav>
                                          </p:tavLst>
                                        </p:anim>
                                        <p:animEffect transition="in" filter="fade">
                                          <p:cBhvr>
                                            <p:cTn id="124" dur="500"/>
                                            <p:tgtEl>
                                              <p:spTgt spid="35"/>
                                            </p:tgtEl>
                                          </p:cBhvr>
                                        </p:animEffect>
                                      </p:childTnLst>
                                    </p:cTn>
                                  </p:par>
                                  <p:par>
                                    <p:cTn id="125" presetID="53" presetClass="entr" presetSubtype="16" fill="hold" grpId="0" nodeType="withEffect">
                                      <p:stCondLst>
                                        <p:cond delay="400"/>
                                      </p:stCondLst>
                                      <p:childTnLst>
                                        <p:set>
                                          <p:cBhvr>
                                            <p:cTn id="126" dur="1" fill="hold">
                                              <p:stCondLst>
                                                <p:cond delay="0"/>
                                              </p:stCondLst>
                                            </p:cTn>
                                            <p:tgtEl>
                                              <p:spTgt spid="36"/>
                                            </p:tgtEl>
                                            <p:attrNameLst>
                                              <p:attrName>style.visibility</p:attrName>
                                            </p:attrNameLst>
                                          </p:cBhvr>
                                          <p:to>
                                            <p:strVal val="visible"/>
                                          </p:to>
                                        </p:set>
                                        <p:anim calcmode="lin" valueType="num">
                                          <p:cBhvr>
                                            <p:cTn id="127" dur="500" fill="hold"/>
                                            <p:tgtEl>
                                              <p:spTgt spid="36"/>
                                            </p:tgtEl>
                                            <p:attrNameLst>
                                              <p:attrName>ppt_w</p:attrName>
                                            </p:attrNameLst>
                                          </p:cBhvr>
                                          <p:tavLst>
                                            <p:tav tm="0">
                                              <p:val>
                                                <p:fltVal val="0"/>
                                              </p:val>
                                            </p:tav>
                                            <p:tav tm="100000">
                                              <p:val>
                                                <p:strVal val="#ppt_w"/>
                                              </p:val>
                                            </p:tav>
                                          </p:tavLst>
                                        </p:anim>
                                        <p:anim calcmode="lin" valueType="num">
                                          <p:cBhvr>
                                            <p:cTn id="128" dur="500" fill="hold"/>
                                            <p:tgtEl>
                                              <p:spTgt spid="36"/>
                                            </p:tgtEl>
                                            <p:attrNameLst>
                                              <p:attrName>ppt_h</p:attrName>
                                            </p:attrNameLst>
                                          </p:cBhvr>
                                          <p:tavLst>
                                            <p:tav tm="0">
                                              <p:val>
                                                <p:fltVal val="0"/>
                                              </p:val>
                                            </p:tav>
                                            <p:tav tm="100000">
                                              <p:val>
                                                <p:strVal val="#ppt_h"/>
                                              </p:val>
                                            </p:tav>
                                          </p:tavLst>
                                        </p:anim>
                                        <p:animEffect transition="in" filter="fade">
                                          <p:cBhvr>
                                            <p:cTn id="129" dur="500"/>
                                            <p:tgtEl>
                                              <p:spTgt spid="36"/>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37"/>
                                            </p:tgtEl>
                                            <p:attrNameLst>
                                              <p:attrName>style.visibility</p:attrName>
                                            </p:attrNameLst>
                                          </p:cBhvr>
                                          <p:to>
                                            <p:strVal val="visible"/>
                                          </p:to>
                                        </p:set>
                                        <p:anim calcmode="lin" valueType="num">
                                          <p:cBhvr>
                                            <p:cTn id="132" dur="500" fill="hold"/>
                                            <p:tgtEl>
                                              <p:spTgt spid="37"/>
                                            </p:tgtEl>
                                            <p:attrNameLst>
                                              <p:attrName>ppt_w</p:attrName>
                                            </p:attrNameLst>
                                          </p:cBhvr>
                                          <p:tavLst>
                                            <p:tav tm="0">
                                              <p:val>
                                                <p:fltVal val="0"/>
                                              </p:val>
                                            </p:tav>
                                            <p:tav tm="100000">
                                              <p:val>
                                                <p:strVal val="#ppt_w"/>
                                              </p:val>
                                            </p:tav>
                                          </p:tavLst>
                                        </p:anim>
                                        <p:anim calcmode="lin" valueType="num">
                                          <p:cBhvr>
                                            <p:cTn id="133" dur="500" fill="hold"/>
                                            <p:tgtEl>
                                              <p:spTgt spid="37"/>
                                            </p:tgtEl>
                                            <p:attrNameLst>
                                              <p:attrName>ppt_h</p:attrName>
                                            </p:attrNameLst>
                                          </p:cBhvr>
                                          <p:tavLst>
                                            <p:tav tm="0">
                                              <p:val>
                                                <p:fltVal val="0"/>
                                              </p:val>
                                            </p:tav>
                                            <p:tav tm="100000">
                                              <p:val>
                                                <p:strVal val="#ppt_h"/>
                                              </p:val>
                                            </p:tav>
                                          </p:tavLst>
                                        </p:anim>
                                        <p:animEffect transition="in" filter="fade">
                                          <p:cBhvr>
                                            <p:cTn id="134" dur="500"/>
                                            <p:tgtEl>
                                              <p:spTgt spid="37"/>
                                            </p:tgtEl>
                                          </p:cBhvr>
                                        </p:animEffect>
                                      </p:childTnLst>
                                    </p:cTn>
                                  </p:par>
                                  <p:par>
                                    <p:cTn id="135" presetID="53" presetClass="entr" presetSubtype="16" fill="hold" grpId="0" nodeType="withEffect">
                                      <p:stCondLst>
                                        <p:cond delay="200"/>
                                      </p:stCondLst>
                                      <p:childTnLst>
                                        <p:set>
                                          <p:cBhvr>
                                            <p:cTn id="136" dur="1" fill="hold">
                                              <p:stCondLst>
                                                <p:cond delay="0"/>
                                              </p:stCondLst>
                                            </p:cTn>
                                            <p:tgtEl>
                                              <p:spTgt spid="38"/>
                                            </p:tgtEl>
                                            <p:attrNameLst>
                                              <p:attrName>style.visibility</p:attrName>
                                            </p:attrNameLst>
                                          </p:cBhvr>
                                          <p:to>
                                            <p:strVal val="visible"/>
                                          </p:to>
                                        </p:set>
                                        <p:anim calcmode="lin" valueType="num">
                                          <p:cBhvr>
                                            <p:cTn id="137" dur="500" fill="hold"/>
                                            <p:tgtEl>
                                              <p:spTgt spid="38"/>
                                            </p:tgtEl>
                                            <p:attrNameLst>
                                              <p:attrName>ppt_w</p:attrName>
                                            </p:attrNameLst>
                                          </p:cBhvr>
                                          <p:tavLst>
                                            <p:tav tm="0">
                                              <p:val>
                                                <p:fltVal val="0"/>
                                              </p:val>
                                            </p:tav>
                                            <p:tav tm="100000">
                                              <p:val>
                                                <p:strVal val="#ppt_w"/>
                                              </p:val>
                                            </p:tav>
                                          </p:tavLst>
                                        </p:anim>
                                        <p:anim calcmode="lin" valueType="num">
                                          <p:cBhvr>
                                            <p:cTn id="138" dur="500" fill="hold"/>
                                            <p:tgtEl>
                                              <p:spTgt spid="38"/>
                                            </p:tgtEl>
                                            <p:attrNameLst>
                                              <p:attrName>ppt_h</p:attrName>
                                            </p:attrNameLst>
                                          </p:cBhvr>
                                          <p:tavLst>
                                            <p:tav tm="0">
                                              <p:val>
                                                <p:fltVal val="0"/>
                                              </p:val>
                                            </p:tav>
                                            <p:tav tm="100000">
                                              <p:val>
                                                <p:strVal val="#ppt_h"/>
                                              </p:val>
                                            </p:tav>
                                          </p:tavLst>
                                        </p:anim>
                                        <p:animEffect transition="in" filter="fade">
                                          <p:cBhvr>
                                            <p:cTn id="139" dur="500"/>
                                            <p:tgtEl>
                                              <p:spTgt spid="38"/>
                                            </p:tgtEl>
                                          </p:cBhvr>
                                        </p:animEffect>
                                      </p:childTnLst>
                                    </p:cTn>
                                  </p:par>
                                  <p:par>
                                    <p:cTn id="140" presetID="53" presetClass="entr" presetSubtype="16" fill="hold" grpId="0" nodeType="withEffect">
                                      <p:stCondLst>
                                        <p:cond delay="200"/>
                                      </p:stCondLst>
                                      <p:childTnLst>
                                        <p:set>
                                          <p:cBhvr>
                                            <p:cTn id="141" dur="1" fill="hold">
                                              <p:stCondLst>
                                                <p:cond delay="0"/>
                                              </p:stCondLst>
                                            </p:cTn>
                                            <p:tgtEl>
                                              <p:spTgt spid="39"/>
                                            </p:tgtEl>
                                            <p:attrNameLst>
                                              <p:attrName>style.visibility</p:attrName>
                                            </p:attrNameLst>
                                          </p:cBhvr>
                                          <p:to>
                                            <p:strVal val="visible"/>
                                          </p:to>
                                        </p:set>
                                        <p:anim calcmode="lin" valueType="num">
                                          <p:cBhvr>
                                            <p:cTn id="142" dur="500" fill="hold"/>
                                            <p:tgtEl>
                                              <p:spTgt spid="39"/>
                                            </p:tgtEl>
                                            <p:attrNameLst>
                                              <p:attrName>ppt_w</p:attrName>
                                            </p:attrNameLst>
                                          </p:cBhvr>
                                          <p:tavLst>
                                            <p:tav tm="0">
                                              <p:val>
                                                <p:fltVal val="0"/>
                                              </p:val>
                                            </p:tav>
                                            <p:tav tm="100000">
                                              <p:val>
                                                <p:strVal val="#ppt_w"/>
                                              </p:val>
                                            </p:tav>
                                          </p:tavLst>
                                        </p:anim>
                                        <p:anim calcmode="lin" valueType="num">
                                          <p:cBhvr>
                                            <p:cTn id="143" dur="500" fill="hold"/>
                                            <p:tgtEl>
                                              <p:spTgt spid="39"/>
                                            </p:tgtEl>
                                            <p:attrNameLst>
                                              <p:attrName>ppt_h</p:attrName>
                                            </p:attrNameLst>
                                          </p:cBhvr>
                                          <p:tavLst>
                                            <p:tav tm="0">
                                              <p:val>
                                                <p:fltVal val="0"/>
                                              </p:val>
                                            </p:tav>
                                            <p:tav tm="100000">
                                              <p:val>
                                                <p:strVal val="#ppt_h"/>
                                              </p:val>
                                            </p:tav>
                                          </p:tavLst>
                                        </p:anim>
                                        <p:animEffect transition="in" filter="fade">
                                          <p:cBhvr>
                                            <p:cTn id="1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12"/>
          <p:cNvGraphicFramePr/>
          <p:nvPr/>
        </p:nvGraphicFramePr>
        <p:xfrm>
          <a:off x="1375792" y="438944"/>
          <a:ext cx="6631708" cy="4208197"/>
        </p:xfrm>
        <a:graphic>
          <a:graphicData uri="http://schemas.openxmlformats.org/presentationml/2006/ole">
            <mc:AlternateContent xmlns:mc="http://schemas.openxmlformats.org/markup-compatibility/2006">
              <mc:Choice xmlns:v="urn:schemas-microsoft-com:vml" Requires="v">
                <p:oleObj spid="_x0000_s1031" name="" r:id="rId1" imgW="7552690" imgH="5066030" progId="Excel.Chart.8">
                  <p:embed/>
                </p:oleObj>
              </mc:Choice>
              <mc:Fallback>
                <p:oleObj name="" r:id="rId1" imgW="7552690" imgH="5066030" progId="Excel.Chart.8">
                  <p:embed/>
                  <p:pic>
                    <p:nvPicPr>
                      <p:cNvPr id="0" name="图片 103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792" y="438944"/>
                        <a:ext cx="6631708" cy="4208197"/>
                      </a:xfrm>
                      <a:prstGeom prst="rect">
                        <a:avLst/>
                      </a:prstGeom>
                      <a:noFill/>
                    </p:spPr>
                  </p:pic>
                </p:oleObj>
              </mc:Fallback>
            </mc:AlternateContent>
          </a:graphicData>
        </a:graphic>
      </p:graphicFrame>
      <p:sp>
        <p:nvSpPr>
          <p:cNvPr id="6" name="直角三角形 5"/>
          <p:cNvSpPr/>
          <p:nvPr/>
        </p:nvSpPr>
        <p:spPr bwMode="auto">
          <a:xfrm rot="10800000">
            <a:off x="5719192" y="878681"/>
            <a:ext cx="744538" cy="744537"/>
          </a:xfrm>
          <a:prstGeom prst="rtTriangle">
            <a:avLst/>
          </a:prstGeom>
          <a:solidFill>
            <a:srgbClr val="1314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a:p>
        </p:txBody>
      </p:sp>
      <p:sp>
        <p:nvSpPr>
          <p:cNvPr id="7" name="直角三角形 6"/>
          <p:cNvSpPr/>
          <p:nvPr/>
        </p:nvSpPr>
        <p:spPr bwMode="auto">
          <a:xfrm>
            <a:off x="2899792" y="3410744"/>
            <a:ext cx="744537" cy="744539"/>
          </a:xfrm>
          <a:prstGeom prst="rtTriangle">
            <a:avLst/>
          </a:prstGeom>
          <a:solidFill>
            <a:srgbClr val="1314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a:p>
        </p:txBody>
      </p:sp>
      <p:sp>
        <p:nvSpPr>
          <p:cNvPr id="8" name="直角三角形 7"/>
          <p:cNvSpPr/>
          <p:nvPr/>
        </p:nvSpPr>
        <p:spPr bwMode="auto">
          <a:xfrm rot="10800000" flipH="1">
            <a:off x="2917255" y="896144"/>
            <a:ext cx="744537" cy="744537"/>
          </a:xfrm>
          <a:prstGeom prst="rtTriangle">
            <a:avLst/>
          </a:prstGeom>
          <a:solidFill>
            <a:srgbClr val="E74C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a:p>
        </p:txBody>
      </p:sp>
      <p:sp>
        <p:nvSpPr>
          <p:cNvPr id="9" name="直角三角形 8"/>
          <p:cNvSpPr/>
          <p:nvPr/>
        </p:nvSpPr>
        <p:spPr bwMode="auto">
          <a:xfrm flipH="1">
            <a:off x="5719192" y="3410744"/>
            <a:ext cx="744538" cy="744539"/>
          </a:xfrm>
          <a:prstGeom prst="rtTriangle">
            <a:avLst/>
          </a:prstGeom>
          <a:solidFill>
            <a:srgbClr val="E74C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a:p>
        </p:txBody>
      </p:sp>
      <p:sp>
        <p:nvSpPr>
          <p:cNvPr id="10" name="文本框 20"/>
          <p:cNvSpPr txBox="1">
            <a:spLocks noChangeArrowheads="1"/>
          </p:cNvSpPr>
          <p:nvPr/>
        </p:nvSpPr>
        <p:spPr bwMode="auto">
          <a:xfrm rot="18900000">
            <a:off x="2783657" y="892873"/>
            <a:ext cx="901348" cy="523220"/>
          </a:xfrm>
          <a:prstGeom prst="rect">
            <a:avLst/>
          </a:prstGeom>
          <a:noFill/>
          <a:ln w="9525">
            <a:noFill/>
            <a:miter lim="800000"/>
          </a:ln>
        </p:spPr>
        <p:txBody>
          <a:bodyPr>
            <a:spAutoFit/>
          </a:bodyPr>
          <a:lstStyle/>
          <a:p>
            <a:pPr algn="ctr"/>
            <a:r>
              <a:rPr lang="en-US" altLang="zh-CN" sz="2800" b="1" dirty="0">
                <a:solidFill>
                  <a:schemeClr val="bg1"/>
                </a:solidFill>
                <a:latin typeface="方正姚体"/>
                <a:ea typeface="方正姚体"/>
                <a:cs typeface="方正姚体"/>
              </a:rPr>
              <a:t>01</a:t>
            </a:r>
            <a:endParaRPr lang="zh-CN" altLang="en-US" sz="2800" b="1" dirty="0">
              <a:solidFill>
                <a:schemeClr val="bg1"/>
              </a:solidFill>
              <a:latin typeface="方正姚体"/>
              <a:ea typeface="方正姚体"/>
              <a:cs typeface="方正姚体"/>
            </a:endParaRPr>
          </a:p>
        </p:txBody>
      </p:sp>
      <p:sp>
        <p:nvSpPr>
          <p:cNvPr id="11" name="文本框 21"/>
          <p:cNvSpPr txBox="1">
            <a:spLocks noChangeArrowheads="1"/>
          </p:cNvSpPr>
          <p:nvPr/>
        </p:nvSpPr>
        <p:spPr bwMode="auto">
          <a:xfrm rot="18900000">
            <a:off x="2573598" y="1350492"/>
            <a:ext cx="2057430" cy="400110"/>
          </a:xfrm>
          <a:prstGeom prst="rect">
            <a:avLst/>
          </a:prstGeom>
          <a:noFill/>
          <a:ln w="9525">
            <a:noFill/>
            <a:miter lim="800000"/>
          </a:ln>
        </p:spPr>
        <p:txBody>
          <a:bodyPr>
            <a:spAutoFit/>
          </a:bodyPr>
          <a:lstStyle/>
          <a:p>
            <a:pPr algn="ctr"/>
            <a:r>
              <a:rPr lang="zh-CN" altLang="en-US" sz="2000" dirty="0" smtClean="0">
                <a:solidFill>
                  <a:schemeClr val="bg1"/>
                </a:solidFill>
                <a:latin typeface="微软雅黑" pitchFamily="34" charset="-122"/>
                <a:ea typeface="微软雅黑" pitchFamily="34" charset="-122"/>
              </a:rPr>
              <a:t>松绑民间资本</a:t>
            </a:r>
            <a:endParaRPr lang="zh-CN" altLang="en-US" sz="2000" dirty="0">
              <a:solidFill>
                <a:schemeClr val="bg1"/>
              </a:solidFill>
              <a:latin typeface="微软雅黑" pitchFamily="34" charset="-122"/>
              <a:ea typeface="微软雅黑" pitchFamily="34" charset="-122"/>
            </a:endParaRPr>
          </a:p>
        </p:txBody>
      </p:sp>
      <p:sp>
        <p:nvSpPr>
          <p:cNvPr id="12" name="文本框 32"/>
          <p:cNvSpPr txBox="1">
            <a:spLocks noChangeArrowheads="1"/>
          </p:cNvSpPr>
          <p:nvPr/>
        </p:nvSpPr>
        <p:spPr bwMode="auto">
          <a:xfrm rot="2700000" flipH="1">
            <a:off x="5755457" y="892873"/>
            <a:ext cx="901348" cy="523220"/>
          </a:xfrm>
          <a:prstGeom prst="rect">
            <a:avLst/>
          </a:prstGeom>
          <a:noFill/>
          <a:ln w="9525">
            <a:noFill/>
            <a:miter lim="800000"/>
          </a:ln>
        </p:spPr>
        <p:txBody>
          <a:bodyPr>
            <a:spAutoFit/>
          </a:bodyPr>
          <a:lstStyle/>
          <a:p>
            <a:pPr algn="ctr"/>
            <a:r>
              <a:rPr lang="en-US" altLang="zh-CN" sz="2800" b="1" dirty="0">
                <a:solidFill>
                  <a:schemeClr val="bg1"/>
                </a:solidFill>
                <a:latin typeface="方正姚体"/>
                <a:ea typeface="方正姚体"/>
                <a:cs typeface="方正姚体"/>
              </a:rPr>
              <a:t>02</a:t>
            </a:r>
            <a:endParaRPr lang="zh-CN" altLang="en-US" sz="2800" b="1" dirty="0">
              <a:solidFill>
                <a:schemeClr val="bg1"/>
              </a:solidFill>
              <a:latin typeface="方正姚体"/>
              <a:ea typeface="方正姚体"/>
              <a:cs typeface="方正姚体"/>
            </a:endParaRPr>
          </a:p>
        </p:txBody>
      </p:sp>
      <p:sp>
        <p:nvSpPr>
          <p:cNvPr id="13" name="文本框 33"/>
          <p:cNvSpPr txBox="1">
            <a:spLocks noChangeArrowheads="1"/>
          </p:cNvSpPr>
          <p:nvPr/>
        </p:nvSpPr>
        <p:spPr bwMode="auto">
          <a:xfrm rot="2700000" flipH="1">
            <a:off x="4776232" y="1423163"/>
            <a:ext cx="2057431" cy="400110"/>
          </a:xfrm>
          <a:prstGeom prst="rect">
            <a:avLst/>
          </a:prstGeom>
          <a:noFill/>
          <a:ln w="9525">
            <a:noFill/>
            <a:miter lim="800000"/>
          </a:ln>
        </p:spPr>
        <p:txBody>
          <a:bodyPr>
            <a:spAutoFit/>
          </a:bodyPr>
          <a:lstStyle/>
          <a:p>
            <a:pPr algn="ctr"/>
            <a:r>
              <a:rPr lang="zh-CN" altLang="en-US" sz="2000" dirty="0" smtClean="0">
                <a:solidFill>
                  <a:schemeClr val="bg1"/>
                </a:solidFill>
                <a:latin typeface="微软雅黑" pitchFamily="34" charset="-122"/>
                <a:ea typeface="微软雅黑" pitchFamily="34" charset="-122"/>
              </a:rPr>
              <a:t>银监会全面监管</a:t>
            </a:r>
            <a:endParaRPr lang="zh-CN" altLang="en-US" sz="2000" dirty="0">
              <a:solidFill>
                <a:schemeClr val="bg1"/>
              </a:solidFill>
              <a:latin typeface="微软雅黑" pitchFamily="34" charset="-122"/>
              <a:ea typeface="微软雅黑" pitchFamily="34" charset="-122"/>
            </a:endParaRPr>
          </a:p>
        </p:txBody>
      </p:sp>
      <p:sp>
        <p:nvSpPr>
          <p:cNvPr id="14" name="文本框 34"/>
          <p:cNvSpPr txBox="1">
            <a:spLocks noChangeArrowheads="1"/>
          </p:cNvSpPr>
          <p:nvPr/>
        </p:nvSpPr>
        <p:spPr bwMode="auto">
          <a:xfrm rot="2806490">
            <a:off x="2621464" y="3258878"/>
            <a:ext cx="2056843" cy="400110"/>
          </a:xfrm>
          <a:prstGeom prst="rect">
            <a:avLst/>
          </a:prstGeom>
          <a:noFill/>
          <a:ln w="9525">
            <a:noFill/>
            <a:miter lim="800000"/>
          </a:ln>
        </p:spPr>
        <p:txBody>
          <a:bodyPr>
            <a:spAutoFit/>
          </a:bodyPr>
          <a:lstStyle/>
          <a:p>
            <a:pPr algn="ctr"/>
            <a:r>
              <a:rPr lang="zh-CN" altLang="en-US" sz="2000" dirty="0" smtClean="0">
                <a:solidFill>
                  <a:schemeClr val="bg1"/>
                </a:solidFill>
                <a:latin typeface="微软雅黑" pitchFamily="34" charset="-122"/>
                <a:ea typeface="微软雅黑" pitchFamily="34" charset="-122"/>
              </a:rPr>
              <a:t>明确法律依据</a:t>
            </a:r>
            <a:endParaRPr lang="zh-CN" altLang="en-US" sz="2000" dirty="0">
              <a:solidFill>
                <a:schemeClr val="bg1"/>
              </a:solidFill>
              <a:latin typeface="微软雅黑" pitchFamily="34" charset="-122"/>
              <a:ea typeface="微软雅黑" pitchFamily="34" charset="-122"/>
            </a:endParaRPr>
          </a:p>
        </p:txBody>
      </p:sp>
      <p:sp>
        <p:nvSpPr>
          <p:cNvPr id="15" name="文本框 35"/>
          <p:cNvSpPr txBox="1">
            <a:spLocks noChangeArrowheads="1"/>
          </p:cNvSpPr>
          <p:nvPr/>
        </p:nvSpPr>
        <p:spPr bwMode="auto">
          <a:xfrm rot="2685020">
            <a:off x="2791986" y="3579661"/>
            <a:ext cx="901091" cy="523220"/>
          </a:xfrm>
          <a:prstGeom prst="rect">
            <a:avLst/>
          </a:prstGeom>
          <a:noFill/>
          <a:ln w="9525">
            <a:noFill/>
            <a:miter lim="800000"/>
          </a:ln>
        </p:spPr>
        <p:txBody>
          <a:bodyPr>
            <a:spAutoFit/>
          </a:bodyPr>
          <a:lstStyle/>
          <a:p>
            <a:pPr algn="ctr"/>
            <a:r>
              <a:rPr lang="en-US" altLang="zh-CN" sz="2800" b="1" dirty="0">
                <a:solidFill>
                  <a:schemeClr val="bg1"/>
                </a:solidFill>
                <a:latin typeface="方正姚体"/>
                <a:ea typeface="方正姚体"/>
                <a:cs typeface="方正姚体"/>
              </a:rPr>
              <a:t>03</a:t>
            </a:r>
            <a:endParaRPr lang="zh-CN" altLang="en-US" sz="2800" b="1" dirty="0">
              <a:solidFill>
                <a:schemeClr val="bg1"/>
              </a:solidFill>
              <a:latin typeface="方正姚体"/>
              <a:ea typeface="方正姚体"/>
              <a:cs typeface="方正姚体"/>
            </a:endParaRPr>
          </a:p>
        </p:txBody>
      </p:sp>
      <p:sp>
        <p:nvSpPr>
          <p:cNvPr id="16" name="文本框 36"/>
          <p:cNvSpPr txBox="1">
            <a:spLocks noChangeArrowheads="1"/>
          </p:cNvSpPr>
          <p:nvPr/>
        </p:nvSpPr>
        <p:spPr bwMode="auto">
          <a:xfrm rot="18951566">
            <a:off x="5753508" y="3638135"/>
            <a:ext cx="901348" cy="523220"/>
          </a:xfrm>
          <a:prstGeom prst="rect">
            <a:avLst/>
          </a:prstGeom>
          <a:noFill/>
          <a:ln w="9525">
            <a:noFill/>
            <a:miter lim="800000"/>
          </a:ln>
        </p:spPr>
        <p:txBody>
          <a:bodyPr>
            <a:spAutoFit/>
          </a:bodyPr>
          <a:lstStyle/>
          <a:p>
            <a:pPr algn="ctr"/>
            <a:r>
              <a:rPr lang="en-US" altLang="zh-CN" sz="2800" b="1" dirty="0">
                <a:solidFill>
                  <a:schemeClr val="bg1"/>
                </a:solidFill>
                <a:latin typeface="方正姚体"/>
                <a:ea typeface="方正姚体"/>
                <a:cs typeface="方正姚体"/>
              </a:rPr>
              <a:t>04</a:t>
            </a:r>
            <a:endParaRPr lang="zh-CN" altLang="en-US" sz="2800" b="1" dirty="0">
              <a:solidFill>
                <a:schemeClr val="bg1"/>
              </a:solidFill>
              <a:latin typeface="方正姚体"/>
              <a:ea typeface="方正姚体"/>
              <a:cs typeface="方正姚体"/>
            </a:endParaRPr>
          </a:p>
        </p:txBody>
      </p:sp>
      <p:sp>
        <p:nvSpPr>
          <p:cNvPr id="17" name="文本框 37"/>
          <p:cNvSpPr txBox="1">
            <a:spLocks noChangeArrowheads="1"/>
          </p:cNvSpPr>
          <p:nvPr/>
        </p:nvSpPr>
        <p:spPr bwMode="auto">
          <a:xfrm rot="18839099" flipH="1">
            <a:off x="4866312" y="3363636"/>
            <a:ext cx="2056843" cy="400110"/>
          </a:xfrm>
          <a:prstGeom prst="rect">
            <a:avLst/>
          </a:prstGeom>
          <a:noFill/>
          <a:ln w="9525">
            <a:noFill/>
            <a:miter lim="800000"/>
          </a:ln>
        </p:spPr>
        <p:txBody>
          <a:bodyPr>
            <a:spAutoFit/>
          </a:bodyPr>
          <a:lstStyle/>
          <a:p>
            <a:pPr algn="ctr"/>
            <a:r>
              <a:rPr lang="zh-CN" altLang="en-US" sz="2000" dirty="0" smtClean="0">
                <a:solidFill>
                  <a:schemeClr val="bg1"/>
                </a:solidFill>
                <a:latin typeface="微软雅黑" pitchFamily="34" charset="-122"/>
                <a:ea typeface="微软雅黑" pitchFamily="34" charset="-122"/>
              </a:rPr>
              <a:t>重申民间借贷</a:t>
            </a:r>
            <a:endParaRPr lang="zh-CN" altLang="en-US" sz="2000" dirty="0">
              <a:solidFill>
                <a:schemeClr val="bg1"/>
              </a:solidFill>
              <a:latin typeface="微软雅黑" pitchFamily="34" charset="-122"/>
              <a:ea typeface="微软雅黑" pitchFamily="34" charset="-122"/>
            </a:endParaRPr>
          </a:p>
        </p:txBody>
      </p:sp>
      <p:sp>
        <p:nvSpPr>
          <p:cNvPr id="18" name="TextBox 17"/>
          <p:cNvSpPr txBox="1"/>
          <p:nvPr/>
        </p:nvSpPr>
        <p:spPr>
          <a:xfrm>
            <a:off x="599728" y="379587"/>
            <a:ext cx="2376264" cy="1202357"/>
          </a:xfrm>
          <a:prstGeom prst="rect">
            <a:avLst/>
          </a:prstGeom>
          <a:solidFill>
            <a:srgbClr val="E74C2E"/>
          </a:solidFill>
        </p:spPr>
        <p:txBody>
          <a:bodyPr wrap="square" rtlCol="0">
            <a:noAutofit/>
          </a:bodyPr>
          <a:lstStyle/>
          <a:p>
            <a:pPr algn="just"/>
            <a:r>
              <a:rPr lang="zh-CN" altLang="en-US" sz="1400" dirty="0" smtClean="0">
                <a:solidFill>
                  <a:schemeClr val="bg1"/>
                </a:solidFill>
                <a:latin typeface="微软雅黑" charset="0"/>
                <a:ea typeface="微软雅黑" charset="0"/>
              </a:rPr>
              <a:t>鼓励和引导民间投资健康发展的政策措施，进一步拓宽民间投资的领域和范围，鼓励和引导民间资本进入交通电信能源基础设施等领域。</a:t>
            </a:r>
            <a:endParaRPr lang="en-US" altLang="zh-CN" sz="1400" dirty="0" smtClean="0">
              <a:solidFill>
                <a:schemeClr val="bg1"/>
              </a:solidFill>
              <a:latin typeface="微软雅黑" charset="0"/>
              <a:ea typeface="微软雅黑" charset="0"/>
            </a:endParaRPr>
          </a:p>
          <a:p>
            <a:pPr algn="just"/>
            <a:endParaRPr lang="zh-CN" altLang="en-US" sz="1400" dirty="0" smtClean="0">
              <a:solidFill>
                <a:schemeClr val="bg1"/>
              </a:solidFill>
              <a:latin typeface="微软雅黑" charset="0"/>
              <a:ea typeface="微软雅黑" charset="0"/>
            </a:endParaRPr>
          </a:p>
        </p:txBody>
      </p:sp>
      <p:sp>
        <p:nvSpPr>
          <p:cNvPr id="19" name="TextBox 18"/>
          <p:cNvSpPr txBox="1"/>
          <p:nvPr/>
        </p:nvSpPr>
        <p:spPr>
          <a:xfrm>
            <a:off x="6387530" y="273149"/>
            <a:ext cx="2376264" cy="1384995"/>
          </a:xfrm>
          <a:prstGeom prst="rect">
            <a:avLst/>
          </a:prstGeom>
          <a:solidFill>
            <a:srgbClr val="131426"/>
          </a:solidFill>
        </p:spPr>
        <p:txBody>
          <a:bodyPr wrap="square" rtlCol="0">
            <a:spAutoFit/>
          </a:bodyPr>
          <a:lstStyle/>
          <a:p>
            <a:pPr algn="just"/>
            <a:r>
              <a:rPr lang="zh-CN" altLang="en-US" sz="1400" dirty="0" smtClean="0">
                <a:solidFill>
                  <a:schemeClr val="bg1"/>
                </a:solidFill>
                <a:latin typeface="微软雅黑" charset="0"/>
                <a:ea typeface="微软雅黑" charset="0"/>
                <a:sym typeface="宋体" pitchFamily="2" charset="-122"/>
              </a:rPr>
              <a:t>2015年1月20日，银监会发布最新的机构调整方案，正式宣布设立银行业普惠金融工作部，这意味着P2P理财公司和银行一样统一纳入银监会进行监管。 </a:t>
            </a:r>
            <a:endParaRPr lang="zh-CN" altLang="en-US" sz="1400" dirty="0">
              <a:solidFill>
                <a:schemeClr val="bg1"/>
              </a:solidFill>
              <a:latin typeface="微软雅黑" charset="0"/>
              <a:ea typeface="微软雅黑" charset="0"/>
            </a:endParaRPr>
          </a:p>
        </p:txBody>
      </p:sp>
      <p:sp>
        <p:nvSpPr>
          <p:cNvPr id="20" name="TextBox 19"/>
          <p:cNvSpPr txBox="1"/>
          <p:nvPr/>
        </p:nvSpPr>
        <p:spPr>
          <a:xfrm>
            <a:off x="6443568" y="3486944"/>
            <a:ext cx="2171224" cy="1083374"/>
          </a:xfrm>
          <a:prstGeom prst="rect">
            <a:avLst/>
          </a:prstGeom>
          <a:solidFill>
            <a:srgbClr val="E74C2E"/>
          </a:solidFill>
        </p:spPr>
        <p:txBody>
          <a:bodyPr wrap="square" rtlCol="0">
            <a:spAutoFit/>
          </a:bodyPr>
          <a:lstStyle/>
          <a:p>
            <a:pPr marL="342900" indent="-342900">
              <a:spcBef>
                <a:spcPct val="20000"/>
              </a:spcBef>
            </a:pPr>
            <a:r>
              <a:rPr lang="zh-CN" altLang="zh-CN" sz="1400" u="sng" dirty="0" smtClean="0">
                <a:solidFill>
                  <a:schemeClr val="bg1"/>
                </a:solidFill>
                <a:latin typeface="微软雅黑" charset="0"/>
                <a:ea typeface="微软雅黑" charset="0"/>
              </a:rPr>
              <a:t>央行重申民间借贷合法性</a:t>
            </a:r>
            <a:endParaRPr lang="en-US" altLang="zh-CN" sz="1400" u="sng" dirty="0" smtClean="0">
              <a:solidFill>
                <a:schemeClr val="bg1"/>
              </a:solidFill>
              <a:latin typeface="微软雅黑" charset="0"/>
              <a:ea typeface="微软雅黑" charset="0"/>
            </a:endParaRPr>
          </a:p>
          <a:p>
            <a:pPr marL="342900" indent="-342900">
              <a:spcBef>
                <a:spcPct val="20000"/>
              </a:spcBef>
            </a:pPr>
            <a:r>
              <a:rPr lang="zh-CN" altLang="zh-CN" sz="1400" dirty="0" smtClean="0">
                <a:solidFill>
                  <a:schemeClr val="bg1"/>
                </a:solidFill>
                <a:latin typeface="微软雅黑" charset="0"/>
                <a:ea typeface="微软雅黑" charset="0"/>
              </a:rPr>
              <a:t>民间借贷是正规金融</a:t>
            </a:r>
            <a:endParaRPr lang="zh-CN" altLang="zh-CN" sz="1400" dirty="0" smtClean="0">
              <a:solidFill>
                <a:schemeClr val="bg1"/>
              </a:solidFill>
              <a:latin typeface="微软雅黑" charset="0"/>
              <a:ea typeface="微软雅黑" charset="0"/>
            </a:endParaRPr>
          </a:p>
          <a:p>
            <a:pPr marL="342900" indent="-342900">
              <a:spcBef>
                <a:spcPct val="20000"/>
              </a:spcBef>
            </a:pPr>
            <a:r>
              <a:rPr lang="zh-CN" altLang="zh-CN" sz="1400" dirty="0" smtClean="0">
                <a:solidFill>
                  <a:schemeClr val="bg1"/>
                </a:solidFill>
                <a:latin typeface="微软雅黑" charset="0"/>
                <a:ea typeface="微软雅黑" charset="0"/>
              </a:rPr>
              <a:t>借贷利率</a:t>
            </a:r>
            <a:r>
              <a:rPr lang="zh-CN" altLang="en-US" sz="1400" dirty="0" smtClean="0">
                <a:solidFill>
                  <a:schemeClr val="bg1"/>
                </a:solidFill>
                <a:latin typeface="微软雅黑" charset="0"/>
                <a:ea typeface="微软雅黑" charset="0"/>
              </a:rPr>
              <a:t>不</a:t>
            </a:r>
            <a:r>
              <a:rPr lang="zh-CN" altLang="zh-CN" sz="1400" dirty="0" smtClean="0">
                <a:solidFill>
                  <a:schemeClr val="bg1"/>
                </a:solidFill>
                <a:latin typeface="微软雅黑" charset="0"/>
                <a:ea typeface="微软雅黑" charset="0"/>
              </a:rPr>
              <a:t>超过银行4倍</a:t>
            </a:r>
            <a:endParaRPr lang="en-US" altLang="zh-CN" sz="1400" dirty="0" smtClean="0">
              <a:solidFill>
                <a:schemeClr val="bg1"/>
              </a:solidFill>
              <a:latin typeface="微软雅黑" charset="0"/>
              <a:ea typeface="微软雅黑" charset="0"/>
            </a:endParaRPr>
          </a:p>
          <a:p>
            <a:pPr marL="342900" indent="-342900">
              <a:spcBef>
                <a:spcPct val="20000"/>
              </a:spcBef>
            </a:pPr>
            <a:r>
              <a:rPr lang="zh-CN" altLang="zh-CN" sz="1400" dirty="0" smtClean="0">
                <a:solidFill>
                  <a:schemeClr val="bg1"/>
                </a:solidFill>
                <a:latin typeface="微软雅黑" charset="0"/>
                <a:ea typeface="微软雅黑" charset="0"/>
              </a:rPr>
              <a:t>受法律保护</a:t>
            </a:r>
          </a:p>
        </p:txBody>
      </p:sp>
      <p:pic>
        <p:nvPicPr>
          <p:cNvPr id="22" name="图片 21" descr="p2p"/>
          <p:cNvPicPr>
            <a:picLocks noChangeAspect="1"/>
          </p:cNvPicPr>
          <p:nvPr/>
        </p:nvPicPr>
        <p:blipFill>
          <a:blip r:embed="rId3"/>
          <a:srcRect/>
          <a:stretch>
            <a:fillRect/>
          </a:stretch>
        </p:blipFill>
        <p:spPr>
          <a:xfrm>
            <a:off x="3863563" y="1623219"/>
            <a:ext cx="1800000" cy="1800000"/>
          </a:xfrm>
          <a:prstGeom prst="rect">
            <a:avLst/>
          </a:prstGeom>
        </p:spPr>
      </p:pic>
      <p:sp>
        <p:nvSpPr>
          <p:cNvPr id="24" name="TextBox 23"/>
          <p:cNvSpPr txBox="1"/>
          <p:nvPr/>
        </p:nvSpPr>
        <p:spPr>
          <a:xfrm>
            <a:off x="443930" y="3473549"/>
            <a:ext cx="2532062" cy="1384995"/>
          </a:xfrm>
          <a:prstGeom prst="rect">
            <a:avLst/>
          </a:prstGeom>
          <a:solidFill>
            <a:srgbClr val="131426"/>
          </a:solidFill>
        </p:spPr>
        <p:txBody>
          <a:bodyPr wrap="square" rtlCol="0">
            <a:spAutoFit/>
          </a:bodyPr>
          <a:lstStyle/>
          <a:p>
            <a:pPr algn="just"/>
            <a:r>
              <a:rPr lang="en-US" altLang="zh-CN" sz="1400" dirty="0" smtClean="0">
                <a:solidFill>
                  <a:schemeClr val="bg1"/>
                </a:solidFill>
                <a:latin typeface="微软雅黑" charset="0"/>
                <a:ea typeface="微软雅黑" charset="0"/>
              </a:rPr>
              <a:t>《</a:t>
            </a:r>
            <a:r>
              <a:rPr lang="zh-CN" altLang="en-US" sz="1400" dirty="0" smtClean="0">
                <a:solidFill>
                  <a:schemeClr val="bg1"/>
                </a:solidFill>
                <a:latin typeface="微软雅黑" charset="0"/>
                <a:ea typeface="微软雅黑" charset="0"/>
              </a:rPr>
              <a:t>合同法</a:t>
            </a:r>
            <a:r>
              <a:rPr lang="en-US" altLang="zh-CN" sz="1400" dirty="0" smtClean="0">
                <a:solidFill>
                  <a:schemeClr val="bg1"/>
                </a:solidFill>
                <a:latin typeface="微软雅黑" charset="0"/>
                <a:ea typeface="微软雅黑" charset="0"/>
              </a:rPr>
              <a:t>》</a:t>
            </a:r>
            <a:r>
              <a:rPr lang="zh-CN" altLang="en-US" sz="1400" dirty="0" smtClean="0">
                <a:solidFill>
                  <a:schemeClr val="bg1"/>
                </a:solidFill>
                <a:latin typeface="微软雅黑" charset="0"/>
                <a:ea typeface="微软雅黑" charset="0"/>
              </a:rPr>
              <a:t>第二十三章“居间合同”第四百二十四条明确规定“居间合同是居间人向委托人报告订立合同的机会或者提供订立合同的媒介服务，委托人支付报酬的合同。”</a:t>
            </a:r>
            <a:endParaRPr lang="zh-CN" altLang="en-US" sz="1400" dirty="0">
              <a:solidFill>
                <a:schemeClr val="bg1"/>
              </a:solidFill>
              <a:latin typeface="微软雅黑" charset="0"/>
              <a:ea typeface="微软雅黑" charset="0"/>
            </a:endParaRPr>
          </a:p>
        </p:txBody>
      </p:sp>
    </p:spTree>
  </p:cSld>
  <p:clrMapOvr>
    <a:masterClrMapping/>
  </p:clrMapOvr>
  <mc:AlternateContent xmlns:mc="http://schemas.openxmlformats.org/markup-compatibility/2006">
    <mc:Choice xmlns:p14="http://schemas.microsoft.com/office/powerpoint/2010/main" Requires="p14">
      <p:transition spd="slow">
        <p14:prism/>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3"/>
          <p:cNvSpPr/>
          <p:nvPr/>
        </p:nvSpPr>
        <p:spPr>
          <a:xfrm rot="13054176">
            <a:off x="5828157" y="740374"/>
            <a:ext cx="3856175" cy="431800"/>
          </a:xfrm>
          <a:custGeom>
            <a:avLst/>
            <a:gdLst>
              <a:gd name="connsiteX0" fmla="*/ 0 w 6181611"/>
              <a:gd name="connsiteY0" fmla="*/ 0 h 719999"/>
              <a:gd name="connsiteX1" fmla="*/ 6181610 w 6181611"/>
              <a:gd name="connsiteY1" fmla="*/ 0 h 719999"/>
              <a:gd name="connsiteX2" fmla="*/ 6181610 w 6181611"/>
              <a:gd name="connsiteY2" fmla="*/ 719999 h 719999"/>
              <a:gd name="connsiteX3" fmla="*/ 0 w 6181611"/>
              <a:gd name="connsiteY3" fmla="*/ 719999 h 719999"/>
              <a:gd name="connsiteX4" fmla="*/ 0 w 6181611"/>
              <a:gd name="connsiteY4" fmla="*/ 0 h 71999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181611" h="719999">
                <a:moveTo>
                  <a:pt x="0" y="0"/>
                </a:moveTo>
                <a:lnTo>
                  <a:pt x="6181610" y="0"/>
                </a:lnTo>
                <a:lnTo>
                  <a:pt x="6181610" y="719999"/>
                </a:lnTo>
                <a:lnTo>
                  <a:pt x="0" y="719999"/>
                </a:lnTo>
                <a:lnTo>
                  <a:pt x="0" y="0"/>
                </a:lnTo>
              </a:path>
            </a:pathLst>
          </a:custGeom>
          <a:solidFill>
            <a:srgbClr val="DB2914"/>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a:p>
        </p:txBody>
      </p:sp>
      <p:sp>
        <p:nvSpPr>
          <p:cNvPr id="20" name="TextBox 19"/>
          <p:cNvSpPr txBox="1">
            <a:spLocks noChangeArrowheads="1"/>
          </p:cNvSpPr>
          <p:nvPr/>
        </p:nvSpPr>
        <p:spPr bwMode="auto">
          <a:xfrm rot="2300244">
            <a:off x="6316180" y="916207"/>
            <a:ext cx="3138150" cy="338554"/>
          </a:xfrm>
          <a:prstGeom prst="rect">
            <a:avLst/>
          </a:prstGeom>
          <a:noFill/>
          <a:ln w="9525">
            <a:noFill/>
            <a:miter lim="800000"/>
          </a:ln>
        </p:spPr>
        <p:txBody>
          <a:bodyPr wrap="square">
            <a:spAutoFit/>
          </a:bodyPr>
          <a:lstStyle/>
          <a:p>
            <a:r>
              <a:rPr lang="zh-CN" altLang="en-US" sz="1600" b="1" dirty="0" smtClean="0">
                <a:solidFill>
                  <a:schemeClr val="bg1"/>
                </a:solidFill>
                <a:latin typeface="微软雅黑" pitchFamily="34" charset="-122"/>
                <a:ea typeface="微软雅黑" pitchFamily="34" charset="-122"/>
              </a:rPr>
              <a:t>李克强总理四次发声力挺</a:t>
            </a:r>
            <a:r>
              <a:rPr lang="en-US" altLang="zh-CN" sz="1600" b="1" dirty="0" smtClean="0">
                <a:solidFill>
                  <a:schemeClr val="bg1"/>
                </a:solidFill>
                <a:latin typeface="微软雅黑" pitchFamily="34" charset="-122"/>
                <a:ea typeface="微软雅黑" pitchFamily="34" charset="-122"/>
              </a:rPr>
              <a:t>P2P</a:t>
            </a:r>
            <a:endParaRPr lang="zh-CN" altLang="en-US" sz="1600" b="1" dirty="0">
              <a:solidFill>
                <a:schemeClr val="bg1"/>
              </a:solidFill>
              <a:latin typeface="微软雅黑" pitchFamily="34" charset="-122"/>
              <a:ea typeface="微软雅黑" pitchFamily="34" charset="-122"/>
            </a:endParaRPr>
          </a:p>
        </p:txBody>
      </p:sp>
      <p:pic>
        <p:nvPicPr>
          <p:cNvPr id="21" name="图片 20"/>
          <p:cNvPicPr>
            <a:picLocks noChangeAspect="1"/>
          </p:cNvPicPr>
          <p:nvPr/>
        </p:nvPicPr>
        <p:blipFill>
          <a:blip r:embed="rId1" cstate="print"/>
          <a:srcRect/>
          <a:stretch>
            <a:fillRect/>
          </a:stretch>
        </p:blipFill>
        <p:spPr>
          <a:xfrm>
            <a:off x="1600994" y="1505744"/>
            <a:ext cx="914400" cy="917942"/>
          </a:xfrm>
          <a:prstGeom prst="ellipse">
            <a:avLst/>
          </a:prstGeom>
          <a:ln w="28575">
            <a:solidFill>
              <a:schemeClr val="bg1"/>
            </a:solidFill>
          </a:ln>
        </p:spPr>
      </p:pic>
      <p:pic>
        <p:nvPicPr>
          <p:cNvPr id="22" name="图片 21"/>
          <p:cNvPicPr>
            <a:picLocks noChangeAspect="1"/>
          </p:cNvPicPr>
          <p:nvPr/>
        </p:nvPicPr>
        <p:blipFill>
          <a:blip r:embed="rId2" cstate="print"/>
          <a:srcRect/>
          <a:stretch>
            <a:fillRect/>
          </a:stretch>
        </p:blipFill>
        <p:spPr>
          <a:xfrm>
            <a:off x="2362994" y="1236382"/>
            <a:ext cx="436940" cy="421762"/>
          </a:xfrm>
          <a:prstGeom prst="ellipse">
            <a:avLst/>
          </a:prstGeom>
          <a:ln w="28575">
            <a:solidFill>
              <a:schemeClr val="bg1"/>
            </a:solidFill>
          </a:ln>
        </p:spPr>
      </p:pic>
      <p:pic>
        <p:nvPicPr>
          <p:cNvPr id="23" name="图片 22"/>
          <p:cNvPicPr>
            <a:picLocks noChangeAspect="1"/>
          </p:cNvPicPr>
          <p:nvPr/>
        </p:nvPicPr>
        <p:blipFill>
          <a:blip r:embed="rId3" cstate="print"/>
          <a:srcRect/>
          <a:stretch>
            <a:fillRect/>
          </a:stretch>
        </p:blipFill>
        <p:spPr>
          <a:xfrm>
            <a:off x="5182394" y="667544"/>
            <a:ext cx="1294060" cy="1265258"/>
          </a:xfrm>
          <a:prstGeom prst="ellipse">
            <a:avLst/>
          </a:prstGeom>
          <a:ln w="28575">
            <a:solidFill>
              <a:schemeClr val="bg1"/>
            </a:solidFill>
          </a:ln>
        </p:spPr>
      </p:pic>
      <p:sp>
        <p:nvSpPr>
          <p:cNvPr id="24" name="TextBox 23"/>
          <p:cNvSpPr txBox="1">
            <a:spLocks noChangeArrowheads="1"/>
          </p:cNvSpPr>
          <p:nvPr/>
        </p:nvSpPr>
        <p:spPr bwMode="auto">
          <a:xfrm>
            <a:off x="2515394" y="1429544"/>
            <a:ext cx="1368425" cy="307777"/>
          </a:xfrm>
          <a:prstGeom prst="rect">
            <a:avLst/>
          </a:prstGeom>
          <a:noFill/>
          <a:ln w="9525">
            <a:noFill/>
            <a:miter lim="800000"/>
          </a:ln>
        </p:spPr>
        <p:txBody>
          <a:bodyPr>
            <a:spAutoFit/>
          </a:bodyPr>
          <a:lstStyle/>
          <a:p>
            <a:r>
              <a:rPr lang="en-US" altLang="zh-CN" sz="1400" dirty="0" smtClean="0">
                <a:latin typeface="Calibri" pitchFamily="34" charset="0"/>
              </a:rPr>
              <a:t>2015.01</a:t>
            </a:r>
            <a:endParaRPr lang="zh-CN" altLang="en-US" sz="1400" dirty="0">
              <a:latin typeface="Calibri" pitchFamily="34" charset="0"/>
            </a:endParaRPr>
          </a:p>
        </p:txBody>
      </p:sp>
      <p:sp>
        <p:nvSpPr>
          <p:cNvPr id="25" name="TextBox 24"/>
          <p:cNvSpPr txBox="1">
            <a:spLocks noChangeArrowheads="1"/>
          </p:cNvSpPr>
          <p:nvPr/>
        </p:nvSpPr>
        <p:spPr bwMode="auto">
          <a:xfrm>
            <a:off x="3715712" y="131167"/>
            <a:ext cx="1314282" cy="307777"/>
          </a:xfrm>
          <a:prstGeom prst="rect">
            <a:avLst/>
          </a:prstGeom>
          <a:noFill/>
          <a:ln w="9525">
            <a:noFill/>
            <a:miter lim="800000"/>
          </a:ln>
        </p:spPr>
        <p:txBody>
          <a:bodyPr wrap="square">
            <a:spAutoFit/>
          </a:bodyPr>
          <a:lstStyle/>
          <a:p>
            <a:r>
              <a:rPr lang="en-US" altLang="zh-CN" sz="1400" dirty="0" smtClean="0">
                <a:latin typeface="Calibri" pitchFamily="34" charset="0"/>
              </a:rPr>
              <a:t>2015.03</a:t>
            </a:r>
            <a:endParaRPr lang="zh-CN" altLang="en-US" sz="1400" dirty="0">
              <a:latin typeface="Calibri" pitchFamily="34" charset="0"/>
            </a:endParaRPr>
          </a:p>
        </p:txBody>
      </p:sp>
      <p:sp>
        <p:nvSpPr>
          <p:cNvPr id="26" name="TextBox 25"/>
          <p:cNvSpPr txBox="1">
            <a:spLocks noChangeArrowheads="1"/>
          </p:cNvSpPr>
          <p:nvPr/>
        </p:nvSpPr>
        <p:spPr bwMode="auto">
          <a:xfrm>
            <a:off x="5163512" y="359767"/>
            <a:ext cx="1314282" cy="307777"/>
          </a:xfrm>
          <a:prstGeom prst="rect">
            <a:avLst/>
          </a:prstGeom>
          <a:noFill/>
          <a:ln w="9525">
            <a:noFill/>
            <a:miter lim="800000"/>
          </a:ln>
        </p:spPr>
        <p:txBody>
          <a:bodyPr wrap="square">
            <a:spAutoFit/>
          </a:bodyPr>
          <a:lstStyle/>
          <a:p>
            <a:r>
              <a:rPr lang="en-US" altLang="zh-CN" sz="1400" dirty="0" smtClean="0">
                <a:latin typeface="Calibri" pitchFamily="34" charset="0"/>
              </a:rPr>
              <a:t>2015.09</a:t>
            </a:r>
            <a:endParaRPr lang="zh-CN" altLang="en-US" sz="1400" dirty="0">
              <a:latin typeface="Calibri" pitchFamily="34" charset="0"/>
            </a:endParaRPr>
          </a:p>
        </p:txBody>
      </p:sp>
      <p:sp>
        <p:nvSpPr>
          <p:cNvPr id="27" name="椭圆 26"/>
          <p:cNvSpPr/>
          <p:nvPr/>
        </p:nvSpPr>
        <p:spPr>
          <a:xfrm>
            <a:off x="2515394" y="1810544"/>
            <a:ext cx="1524000" cy="1470439"/>
          </a:xfrm>
          <a:prstGeom prst="ellipse">
            <a:avLst/>
          </a:prstGeom>
          <a:blipFill dpi="0" rotWithShape="1">
            <a:blip r:embed="rId4" cstate="print"/>
            <a:srcRect/>
            <a:stretch>
              <a:fillRect t="14000" b="-12000"/>
            </a:stretch>
          </a:bli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3505994" y="432338"/>
            <a:ext cx="1676400" cy="1532377"/>
          </a:xfrm>
          <a:prstGeom prst="ellipse">
            <a:avLst/>
          </a:prstGeom>
          <a:blipFill dpi="0" rotWithShape="1">
            <a:blip r:embed="rId5" cstate="print"/>
            <a:srcRect/>
            <a:stretch>
              <a:fillRect l="10000" r="-10000"/>
            </a:stretch>
          </a:bli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a:spLocks noChangeArrowheads="1"/>
          </p:cNvSpPr>
          <p:nvPr/>
        </p:nvSpPr>
        <p:spPr bwMode="auto">
          <a:xfrm>
            <a:off x="457994" y="1655167"/>
            <a:ext cx="1368425" cy="307777"/>
          </a:xfrm>
          <a:prstGeom prst="rect">
            <a:avLst/>
          </a:prstGeom>
          <a:noFill/>
          <a:ln w="9525">
            <a:noFill/>
            <a:miter lim="800000"/>
          </a:ln>
        </p:spPr>
        <p:txBody>
          <a:bodyPr>
            <a:spAutoFit/>
          </a:bodyPr>
          <a:lstStyle/>
          <a:p>
            <a:r>
              <a:rPr lang="en-US" altLang="zh-CN" sz="1400" dirty="0" smtClean="0">
                <a:latin typeface="Calibri" pitchFamily="34" charset="0"/>
              </a:rPr>
              <a:t>2015.01</a:t>
            </a:r>
            <a:endParaRPr lang="zh-CN" altLang="en-US" sz="1400" dirty="0">
              <a:latin typeface="Calibri" pitchFamily="34" charset="0"/>
            </a:endParaRPr>
          </a:p>
        </p:txBody>
      </p:sp>
      <p:sp>
        <p:nvSpPr>
          <p:cNvPr id="30" name="椭圆 29"/>
          <p:cNvSpPr/>
          <p:nvPr/>
        </p:nvSpPr>
        <p:spPr>
          <a:xfrm>
            <a:off x="322364" y="1962944"/>
            <a:ext cx="1504055" cy="1371600"/>
          </a:xfrm>
          <a:prstGeom prst="ellipse">
            <a:avLst/>
          </a:prstGeom>
          <a:blipFill dpi="0" rotWithShape="1">
            <a:blip r:embed="rId6" cstate="print"/>
            <a:srcRect/>
            <a:stretch>
              <a:fillRect/>
            </a:stretch>
          </a:bli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 Box 3"/>
          <p:cNvSpPr>
            <a:spLocks noChangeArrowheads="1"/>
          </p:cNvSpPr>
          <p:nvPr/>
        </p:nvSpPr>
        <p:spPr bwMode="auto">
          <a:xfrm>
            <a:off x="160462" y="116632"/>
            <a:ext cx="2035274" cy="1569660"/>
          </a:xfrm>
          <a:prstGeom prst="rect">
            <a:avLst/>
          </a:prstGeom>
          <a:noFill/>
          <a:ln w="9525">
            <a:noFill/>
            <a:miter lim="800000"/>
          </a:ln>
        </p:spPr>
        <p:txBody>
          <a:bodyPr wrap="square">
            <a:spAutoFit/>
          </a:bodyPr>
          <a:lstStyle/>
          <a:p>
            <a:pPr algn="l"/>
            <a:r>
              <a:rPr lang="zh-CN" altLang="en-US" sz="1200" b="1" dirty="0" smtClean="0">
                <a:solidFill>
                  <a:schemeClr val="tx1">
                    <a:lumMod val="65000"/>
                    <a:lumOff val="35000"/>
                  </a:schemeClr>
                </a:solidFill>
                <a:sym typeface="Arial" pitchFamily="34" charset="0"/>
              </a:rPr>
              <a:t>李</a:t>
            </a:r>
            <a:r>
              <a:rPr lang="zh-CN" altLang="en-US" sz="1200" b="1" dirty="0">
                <a:solidFill>
                  <a:schemeClr val="tx1">
                    <a:lumMod val="65000"/>
                    <a:lumOff val="35000"/>
                  </a:schemeClr>
                </a:solidFill>
                <a:sym typeface="Arial" pitchFamily="34" charset="0"/>
              </a:rPr>
              <a:t>克强在政府工作报告中提出</a:t>
            </a:r>
            <a:r>
              <a:rPr lang="en-US" sz="1200" b="1" dirty="0">
                <a:solidFill>
                  <a:schemeClr val="tx1">
                    <a:lumMod val="65000"/>
                    <a:lumOff val="35000"/>
                  </a:schemeClr>
                </a:solidFill>
                <a:sym typeface="Arial" pitchFamily="34" charset="0"/>
              </a:rPr>
              <a:t>:</a:t>
            </a:r>
            <a:r>
              <a:rPr lang="zh-CN" altLang="en-US" sz="1200" b="1" dirty="0">
                <a:solidFill>
                  <a:schemeClr val="tx1">
                    <a:lumMod val="65000"/>
                    <a:lumOff val="35000"/>
                  </a:schemeClr>
                </a:solidFill>
                <a:sym typeface="Arial" pitchFamily="34" charset="0"/>
              </a:rPr>
              <a:t>“制定‘互联网+’行动计划，推动移动互联网、云计算、大数据、物联网等与现代制造业结合，促进电子商务、工业互联网和互联网金融健康发展，引导互联网企业拓展国际市场。”</a:t>
            </a:r>
            <a:endParaRPr lang="zh-CN" altLang="en-US" sz="1200" dirty="0">
              <a:solidFill>
                <a:schemeClr val="tx1">
                  <a:lumMod val="65000"/>
                  <a:lumOff val="35000"/>
                </a:schemeClr>
              </a:solidFill>
            </a:endParaRPr>
          </a:p>
        </p:txBody>
      </p:sp>
      <p:sp>
        <p:nvSpPr>
          <p:cNvPr id="32" name="矩形 31"/>
          <p:cNvSpPr/>
          <p:nvPr/>
        </p:nvSpPr>
        <p:spPr>
          <a:xfrm>
            <a:off x="235743" y="3509583"/>
            <a:ext cx="8524875" cy="1425161"/>
          </a:xfrm>
          <a:prstGeom prst="rect">
            <a:avLst/>
          </a:prstGeom>
          <a:solidFill>
            <a:srgbClr val="2B2B2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a:p>
        </p:txBody>
      </p:sp>
      <p:sp>
        <p:nvSpPr>
          <p:cNvPr id="33" name="Text Box 3"/>
          <p:cNvSpPr>
            <a:spLocks noChangeArrowheads="1"/>
          </p:cNvSpPr>
          <p:nvPr/>
        </p:nvSpPr>
        <p:spPr bwMode="auto">
          <a:xfrm>
            <a:off x="305594" y="3582015"/>
            <a:ext cx="3961236" cy="1200329"/>
          </a:xfrm>
          <a:prstGeom prst="rect">
            <a:avLst/>
          </a:prstGeom>
          <a:noFill/>
          <a:ln w="9525">
            <a:noFill/>
            <a:miter lim="800000"/>
          </a:ln>
        </p:spPr>
        <p:txBody>
          <a:bodyPr wrap="square">
            <a:spAutoFit/>
          </a:bodyPr>
          <a:lstStyle/>
          <a:p>
            <a:pPr algn="l"/>
            <a:r>
              <a:rPr lang="zh-CN" altLang="en-US" sz="1200" dirty="0">
                <a:solidFill>
                  <a:schemeClr val="bg1"/>
                </a:solidFill>
                <a:sym typeface="Arial" pitchFamily="34" charset="0"/>
              </a:rPr>
              <a:t>        </a:t>
            </a:r>
            <a:r>
              <a:rPr lang="zh-CN" altLang="en-US" sz="1200" dirty="0" smtClean="0">
                <a:solidFill>
                  <a:schemeClr val="bg1"/>
                </a:solidFill>
                <a:sym typeface="Arial" pitchFamily="34" charset="0"/>
              </a:rPr>
              <a:t> 2015</a:t>
            </a:r>
            <a:r>
              <a:rPr lang="zh-CN" altLang="en-US" sz="1200" dirty="0">
                <a:solidFill>
                  <a:schemeClr val="bg1"/>
                </a:solidFill>
                <a:sym typeface="Arial" pitchFamily="34" charset="0"/>
              </a:rPr>
              <a:t>年1月4日，李克强总理在深圳前海微众银行敲下电脑回车键，卡车司机徐军就拿到了3.5万元贷款。这是微众银行作为国内首家开业的互联网民营银行完成的第一笔放贷业务。该银行既无营业网点，也无营业柜台，而是通过人脸识别技术和大数据信用评级发放贷款。</a:t>
            </a:r>
            <a:endParaRPr lang="zh-CN" altLang="en-US" sz="1200" dirty="0">
              <a:solidFill>
                <a:schemeClr val="bg1"/>
              </a:solidFill>
              <a:sym typeface="Arial" pitchFamily="34" charset="0"/>
            </a:endParaRPr>
          </a:p>
          <a:p>
            <a:pPr algn="l"/>
            <a:r>
              <a:rPr lang="zh-CN" altLang="en-US" sz="1200" dirty="0">
                <a:solidFill>
                  <a:schemeClr val="bg1"/>
                </a:solidFill>
                <a:sym typeface="Arial" pitchFamily="34" charset="0"/>
              </a:rPr>
              <a:t>       这标志着，互联网金融借贷迈出了坚实的第一步</a:t>
            </a:r>
            <a:r>
              <a:rPr lang="en-US" sz="1200" dirty="0">
                <a:solidFill>
                  <a:schemeClr val="bg1"/>
                </a:solidFill>
                <a:sym typeface="Arial" pitchFamily="34" charset="0"/>
              </a:rPr>
              <a:t>!</a:t>
            </a:r>
            <a:endParaRPr lang="zh-CN" altLang="en-US" sz="1200" dirty="0">
              <a:solidFill>
                <a:schemeClr val="bg1"/>
              </a:solidFill>
              <a:sym typeface="Arial" pitchFamily="34" charset="0"/>
            </a:endParaRPr>
          </a:p>
        </p:txBody>
      </p:sp>
      <p:pic>
        <p:nvPicPr>
          <p:cNvPr id="34" name="图片 33" descr="QQ图片20151013112356.png"/>
          <p:cNvPicPr>
            <a:picLocks noChangeAspect="1"/>
          </p:cNvPicPr>
          <p:nvPr/>
        </p:nvPicPr>
        <p:blipFill>
          <a:blip r:embed="rId7" cstate="print"/>
          <a:srcRect/>
          <a:stretch>
            <a:fillRect/>
          </a:stretch>
        </p:blipFill>
        <p:spPr>
          <a:xfrm>
            <a:off x="4624600" y="1886744"/>
            <a:ext cx="3981452" cy="2961762"/>
          </a:xfrm>
          <a:prstGeom prst="rect">
            <a:avLst/>
          </a:prstGeom>
        </p:spPr>
      </p:pic>
      <p:grpSp>
        <p:nvGrpSpPr>
          <p:cNvPr id="35" name="组合 34"/>
          <p:cNvGrpSpPr/>
          <p:nvPr/>
        </p:nvGrpSpPr>
        <p:grpSpPr>
          <a:xfrm>
            <a:off x="8271516" y="-18254"/>
            <a:ext cx="640080" cy="762000"/>
            <a:chOff x="8271516" y="-18254"/>
            <a:chExt cx="640080" cy="762000"/>
          </a:xfrm>
        </p:grpSpPr>
        <p:sp>
          <p:nvSpPr>
            <p:cNvPr id="36"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lstStyle/>
            <a:p>
              <a:pPr marL="0" marR="0" lvl="0" indent="0" algn="ctr" defTabSz="914400" rtl="0" eaLnBrk="1" fontAlgn="base" latinLnBrk="0" hangingPunct="1">
                <a:spcBef>
                  <a:spcPct val="0"/>
                </a:spcBef>
                <a:spcAft>
                  <a:spcPct val="0"/>
                </a:spcAft>
                <a:buClrTx/>
                <a:buSzTx/>
                <a:buFontTx/>
                <a:buNone/>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7" name="矩形 36"/>
            <p:cNvSpPr/>
            <p:nvPr/>
          </p:nvSpPr>
          <p:spPr>
            <a:xfrm>
              <a:off x="8271516" y="134144"/>
              <a:ext cx="640080" cy="287020"/>
            </a:xfrm>
            <a:prstGeom prst="rect">
              <a:avLst/>
            </a:prstGeom>
          </p:spPr>
          <p:txBody>
            <a:bodyPr wrap="none">
              <a:spAutoFit/>
            </a:bodyPr>
            <a:lstStyle/>
            <a:p>
              <a:pPr algn="ctr"/>
              <a:r>
                <a:rPr lang="zh-CN" sz="1200" dirty="0">
                  <a:solidFill>
                    <a:srgbClr val="C00000"/>
                  </a:solidFill>
                  <a:effectLst>
                    <a:outerShdw blurRad="50800" dist="38100" dir="2700000" algn="tl" rotWithShape="0">
                      <a:srgbClr val="A20000">
                        <a:alpha val="40000"/>
                      </a:srgbClr>
                    </a:outerShdw>
                  </a:effectLst>
                  <a:latin typeface="微软雅黑" charset="0"/>
                  <a:ea typeface="微软雅黑" charset="0"/>
                </a:rPr>
                <a:t>复杂美</a:t>
              </a:r>
            </a:p>
          </p:txBody>
        </p:sp>
      </p:grpSp>
    </p:spTree>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ppt_x</p:attrName>
                                        </p:attrNameLst>
                                      </p:cBhvr>
                                      <p:tavLst>
                                        <p:tav tm="0">
                                          <p:val>
                                            <p:strVal val="#ppt_x"/>
                                          </p:val>
                                        </p:tav>
                                        <p:tav tm="100000">
                                          <p:val>
                                            <p:strVal val="#ppt_x"/>
                                          </p:val>
                                        </p:tav>
                                      </p:tavLst>
                                    </p:anim>
                                    <p:anim calcmode="lin" valueType="num">
                                      <p:cBhvr>
                                        <p:cTn id="9" dur="5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a:spLocks noChangeArrowheads="1"/>
          </p:cNvSpPr>
          <p:nvPr/>
        </p:nvSpPr>
        <p:spPr bwMode="auto">
          <a:xfrm>
            <a:off x="4512568" y="570270"/>
            <a:ext cx="3794026" cy="3754874"/>
          </a:xfrm>
          <a:prstGeom prst="rect">
            <a:avLst/>
          </a:prstGeom>
          <a:noFill/>
          <a:ln w="9525">
            <a:noFill/>
            <a:miter lim="800000"/>
          </a:ln>
          <a:effectLst/>
        </p:spPr>
        <p:txBody>
          <a:bodyPr wrap="square">
            <a:spAutoFit/>
          </a:bodyPr>
          <a:lstStyle/>
          <a:p>
            <a:pPr algn="l"/>
            <a:r>
              <a:rPr lang="zh-CN" altLang="en-US" sz="1400" b="0" dirty="0" smtClean="0">
                <a:latin typeface="微软雅黑" pitchFamily="34" charset="-122"/>
                <a:ea typeface="微软雅黑" pitchFamily="34" charset="-122"/>
              </a:rPr>
              <a:t>      自</a:t>
            </a:r>
            <a:r>
              <a:rPr lang="en-US" altLang="zh-CN" sz="1400" b="0" dirty="0" smtClean="0">
                <a:latin typeface="微软雅黑" pitchFamily="34" charset="-122"/>
                <a:ea typeface="微软雅黑" pitchFamily="34" charset="-122"/>
              </a:rPr>
              <a:t>《</a:t>
            </a:r>
            <a:r>
              <a:rPr lang="zh-CN" altLang="en-US" sz="1400" b="0" dirty="0" smtClean="0">
                <a:latin typeface="微软雅黑" pitchFamily="34" charset="-122"/>
                <a:ea typeface="微软雅黑" pitchFamily="34" charset="-122"/>
              </a:rPr>
              <a:t>关于促进互联网金融健康发展的指导意见</a:t>
            </a:r>
            <a:r>
              <a:rPr lang="en-US" altLang="zh-CN" sz="1400" b="0" dirty="0" smtClean="0">
                <a:latin typeface="微软雅黑" pitchFamily="34" charset="-122"/>
                <a:ea typeface="微软雅黑" pitchFamily="34" charset="-122"/>
              </a:rPr>
              <a:t>》 </a:t>
            </a:r>
            <a:r>
              <a:rPr lang="zh-CN" altLang="en-US" sz="1400" b="0" dirty="0" smtClean="0">
                <a:latin typeface="微软雅黑" pitchFamily="34" charset="-122"/>
                <a:ea typeface="微软雅黑" pitchFamily="34" charset="-122"/>
              </a:rPr>
              <a:t>（以下简称</a:t>
            </a:r>
            <a:r>
              <a:rPr lang="en-US" altLang="zh-CN" sz="1400" b="0" dirty="0" smtClean="0">
                <a:latin typeface="微软雅黑" pitchFamily="34" charset="-122"/>
                <a:ea typeface="微软雅黑" pitchFamily="34" charset="-122"/>
              </a:rPr>
              <a:t>《</a:t>
            </a:r>
            <a:r>
              <a:rPr lang="zh-CN" altLang="en-US" sz="1400" b="0" dirty="0" smtClean="0">
                <a:latin typeface="微软雅黑" pitchFamily="34" charset="-122"/>
                <a:ea typeface="微软雅黑" pitchFamily="34" charset="-122"/>
              </a:rPr>
              <a:t>指导意见</a:t>
            </a:r>
            <a:r>
              <a:rPr lang="en-US" altLang="zh-CN" sz="1400" b="0" dirty="0" smtClean="0">
                <a:latin typeface="微软雅黑" pitchFamily="34" charset="-122"/>
                <a:ea typeface="微软雅黑" pitchFamily="34" charset="-122"/>
              </a:rPr>
              <a:t>》</a:t>
            </a:r>
            <a:r>
              <a:rPr lang="zh-CN" altLang="en-US" sz="1400" b="0" dirty="0" smtClean="0">
                <a:latin typeface="微软雅黑" pitchFamily="34" charset="-122"/>
                <a:ea typeface="微软雅黑" pitchFamily="34" charset="-122"/>
              </a:rPr>
              <a:t>）以来，互联网金融业最具代表性的</a:t>
            </a:r>
            <a:r>
              <a:rPr lang="en-US" altLang="zh-CN" sz="1400" b="0" dirty="0" smtClean="0">
                <a:latin typeface="微软雅黑" pitchFamily="34" charset="-122"/>
                <a:ea typeface="微软雅黑" pitchFamily="34" charset="-122"/>
              </a:rPr>
              <a:t>P2P</a:t>
            </a:r>
            <a:r>
              <a:rPr lang="zh-CN" altLang="en-US" sz="1400" b="0" dirty="0" smtClean="0">
                <a:latin typeface="微软雅黑" pitchFamily="34" charset="-122"/>
                <a:ea typeface="微软雅黑" pitchFamily="34" charset="-122"/>
              </a:rPr>
              <a:t>网贷平台进入了稳定发展阶段。</a:t>
            </a:r>
            <a:endParaRPr lang="en-US" altLang="zh-CN" sz="1400" b="0" dirty="0" smtClean="0">
              <a:latin typeface="微软雅黑" pitchFamily="34" charset="-122"/>
              <a:ea typeface="微软雅黑" pitchFamily="34" charset="-122"/>
            </a:endParaRPr>
          </a:p>
          <a:p>
            <a:pPr algn="l"/>
            <a:r>
              <a:rPr lang="zh-CN" altLang="en-US" sz="1400" b="0" dirty="0" smtClean="0">
                <a:latin typeface="微软雅黑" pitchFamily="34" charset="-122"/>
                <a:ea typeface="微软雅黑" pitchFamily="34" charset="-122"/>
              </a:rPr>
              <a:t>       去年十月，互联网金融业的好事接连不断。根据网贷之家发布的</a:t>
            </a:r>
            <a:r>
              <a:rPr lang="en-US" altLang="zh-CN" sz="1400" b="0" dirty="0" smtClean="0">
                <a:latin typeface="微软雅黑" pitchFamily="34" charset="-122"/>
                <a:ea typeface="微软雅黑" pitchFamily="34" charset="-122"/>
              </a:rPr>
              <a:t>《</a:t>
            </a:r>
            <a:r>
              <a:rPr lang="zh-CN" altLang="en-US" sz="1400" b="0" dirty="0" smtClean="0">
                <a:latin typeface="微软雅黑" pitchFamily="34" charset="-122"/>
                <a:ea typeface="微软雅黑" pitchFamily="34" charset="-122"/>
              </a:rPr>
              <a:t>中国</a:t>
            </a:r>
            <a:r>
              <a:rPr lang="en-US" altLang="zh-CN" sz="1400" b="0" dirty="0" smtClean="0">
                <a:latin typeface="微软雅黑" pitchFamily="34" charset="-122"/>
                <a:ea typeface="微软雅黑" pitchFamily="34" charset="-122"/>
              </a:rPr>
              <a:t>P2</a:t>
            </a:r>
            <a:r>
              <a:rPr lang="zh-CN" altLang="en-US" sz="1400" b="0" dirty="0" smtClean="0">
                <a:latin typeface="微软雅黑" pitchFamily="34" charset="-122"/>
                <a:ea typeface="微软雅黑" pitchFamily="34" charset="-122"/>
              </a:rPr>
              <a:t>网贷行业</a:t>
            </a:r>
            <a:r>
              <a:rPr lang="en-US" altLang="zh-CN" sz="1400" b="0" dirty="0" smtClean="0">
                <a:latin typeface="微软雅黑" pitchFamily="34" charset="-122"/>
                <a:ea typeface="微软雅黑" pitchFamily="34" charset="-122"/>
              </a:rPr>
              <a:t>2015</a:t>
            </a:r>
            <a:r>
              <a:rPr lang="zh-CN" altLang="en-US" sz="1400" b="0" dirty="0" smtClean="0">
                <a:latin typeface="微软雅黑" pitchFamily="34" charset="-122"/>
                <a:ea typeface="微软雅黑" pitchFamily="34" charset="-122"/>
              </a:rPr>
              <a:t>年</a:t>
            </a:r>
            <a:r>
              <a:rPr lang="en-US" altLang="zh-CN" sz="1400" b="0" dirty="0" smtClean="0">
                <a:latin typeface="微软雅黑" pitchFamily="34" charset="-122"/>
                <a:ea typeface="微软雅黑" pitchFamily="34" charset="-122"/>
              </a:rPr>
              <a:t>9</a:t>
            </a:r>
            <a:r>
              <a:rPr lang="zh-CN" altLang="en-US" sz="1400" b="0" dirty="0" smtClean="0">
                <a:latin typeface="微软雅黑" pitchFamily="34" charset="-122"/>
                <a:ea typeface="微软雅黑" pitchFamily="34" charset="-122"/>
              </a:rPr>
              <a:t>月月报</a:t>
            </a:r>
            <a:r>
              <a:rPr lang="en-US" altLang="zh-CN" sz="1400" b="0" dirty="0" smtClean="0">
                <a:latin typeface="微软雅黑" pitchFamily="34" charset="-122"/>
                <a:ea typeface="微软雅黑" pitchFamily="34" charset="-122"/>
              </a:rPr>
              <a:t>》</a:t>
            </a:r>
            <a:r>
              <a:rPr lang="zh-CN" altLang="en-US" sz="1400" b="0" dirty="0" smtClean="0">
                <a:latin typeface="微软雅黑" pitchFamily="34" charset="-122"/>
                <a:ea typeface="微软雅黑" pitchFamily="34" charset="-122"/>
              </a:rPr>
              <a:t>显示，去年</a:t>
            </a:r>
            <a:r>
              <a:rPr lang="en-US" altLang="zh-CN" sz="1400" b="0" dirty="0" smtClean="0">
                <a:latin typeface="微软雅黑" pitchFamily="34" charset="-122"/>
                <a:ea typeface="微软雅黑" pitchFamily="34" charset="-122"/>
              </a:rPr>
              <a:t>9</a:t>
            </a:r>
            <a:r>
              <a:rPr lang="zh-CN" altLang="en-US" sz="1400" b="0" dirty="0" smtClean="0">
                <a:latin typeface="微软雅黑" pitchFamily="34" charset="-122"/>
                <a:ea typeface="微软雅黑" pitchFamily="34" charset="-122"/>
              </a:rPr>
              <a:t>月份，统计范围内的我国</a:t>
            </a:r>
            <a:r>
              <a:rPr lang="en-US" altLang="zh-CN" sz="1400" b="0" dirty="0" smtClean="0">
                <a:latin typeface="微软雅黑" pitchFamily="34" charset="-122"/>
                <a:ea typeface="微软雅黑" pitchFamily="34" charset="-122"/>
              </a:rPr>
              <a:t>P2P</a:t>
            </a:r>
            <a:r>
              <a:rPr lang="zh-CN" altLang="en-US" sz="1400" b="0" dirty="0" smtClean="0">
                <a:latin typeface="微软雅黑" pitchFamily="34" charset="-122"/>
                <a:ea typeface="微软雅黑" pitchFamily="34" charset="-122"/>
              </a:rPr>
              <a:t>网贷行业整体成交量达</a:t>
            </a:r>
            <a:r>
              <a:rPr lang="en-US" altLang="zh-CN" sz="1400" b="0" dirty="0" smtClean="0">
                <a:latin typeface="微软雅黑" pitchFamily="34" charset="-122"/>
                <a:ea typeface="微软雅黑" pitchFamily="34" charset="-122"/>
              </a:rPr>
              <a:t>1151.92</a:t>
            </a:r>
            <a:r>
              <a:rPr lang="zh-CN" altLang="en-US" sz="1400" b="0" dirty="0" smtClean="0">
                <a:latin typeface="微软雅黑" pitchFamily="34" charset="-122"/>
                <a:ea typeface="微软雅黑" pitchFamily="34" charset="-122"/>
              </a:rPr>
              <a:t>亿元，环比</a:t>
            </a:r>
            <a:r>
              <a:rPr lang="en-US" altLang="zh-CN" sz="1400" b="0" dirty="0" smtClean="0">
                <a:latin typeface="微软雅黑" pitchFamily="34" charset="-122"/>
                <a:ea typeface="微软雅黑" pitchFamily="34" charset="-122"/>
              </a:rPr>
              <a:t>8</a:t>
            </a:r>
            <a:r>
              <a:rPr lang="zh-CN" altLang="en-US" sz="1400" b="0" dirty="0" smtClean="0">
                <a:latin typeface="微软雅黑" pitchFamily="34" charset="-122"/>
                <a:ea typeface="微软雅黑" pitchFamily="34" charset="-122"/>
              </a:rPr>
              <a:t>月份上升了</a:t>
            </a:r>
            <a:r>
              <a:rPr lang="en-US" altLang="zh-CN" sz="1400" b="0" dirty="0" smtClean="0">
                <a:latin typeface="微软雅黑" pitchFamily="34" charset="-122"/>
                <a:ea typeface="微软雅黑" pitchFamily="34" charset="-122"/>
              </a:rPr>
              <a:t>18.19%</a:t>
            </a:r>
            <a:r>
              <a:rPr lang="zh-CN" altLang="en-US" sz="1400" b="0" dirty="0" smtClean="0">
                <a:latin typeface="微软雅黑" pitchFamily="34" charset="-122"/>
                <a:ea typeface="微软雅黑" pitchFamily="34" charset="-122"/>
              </a:rPr>
              <a:t>，是</a:t>
            </a:r>
            <a:r>
              <a:rPr lang="en-US" altLang="zh-CN" sz="1400" b="0" dirty="0" smtClean="0">
                <a:latin typeface="微软雅黑" pitchFamily="34" charset="-122"/>
                <a:ea typeface="微软雅黑" pitchFamily="34" charset="-122"/>
              </a:rPr>
              <a:t>2014</a:t>
            </a:r>
            <a:r>
              <a:rPr lang="zh-CN" altLang="en-US" sz="1400" b="0" dirty="0" smtClean="0">
                <a:latin typeface="微软雅黑" pitchFamily="34" charset="-122"/>
                <a:ea typeface="微软雅黑" pitchFamily="34" charset="-122"/>
              </a:rPr>
              <a:t>年同期的</a:t>
            </a:r>
            <a:r>
              <a:rPr lang="en-US" altLang="zh-CN" sz="1400" b="0" dirty="0" smtClean="0">
                <a:latin typeface="微软雅黑" pitchFamily="34" charset="-122"/>
                <a:ea typeface="微软雅黑" pitchFamily="34" charset="-122"/>
              </a:rPr>
              <a:t>4.39</a:t>
            </a:r>
            <a:r>
              <a:rPr lang="zh-CN" altLang="en-US" sz="1400" b="0" dirty="0" smtClean="0">
                <a:latin typeface="微软雅黑" pitchFamily="34" charset="-122"/>
                <a:ea typeface="微软雅黑" pitchFamily="34" charset="-122"/>
              </a:rPr>
              <a:t>倍，这也是历史上</a:t>
            </a:r>
            <a:r>
              <a:rPr lang="en-US" altLang="zh-CN" sz="1400" b="0" dirty="0" smtClean="0">
                <a:latin typeface="微软雅黑" pitchFamily="34" charset="-122"/>
                <a:ea typeface="微软雅黑" pitchFamily="34" charset="-122"/>
              </a:rPr>
              <a:t>P2P</a:t>
            </a:r>
            <a:r>
              <a:rPr lang="zh-CN" altLang="en-US" sz="1400" b="0" dirty="0" smtClean="0">
                <a:latin typeface="微软雅黑" pitchFamily="34" charset="-122"/>
                <a:ea typeface="微软雅黑" pitchFamily="34" charset="-122"/>
              </a:rPr>
              <a:t>网贷款行业单月成交量首次突破千亿元大关。</a:t>
            </a:r>
            <a:r>
              <a:rPr lang="en-US" altLang="zh-CN" sz="1400" b="0" dirty="0" smtClean="0">
                <a:latin typeface="微软雅黑" pitchFamily="34" charset="-122"/>
                <a:ea typeface="微软雅黑" pitchFamily="34" charset="-122"/>
              </a:rPr>
              <a:t>1</a:t>
            </a:r>
            <a:r>
              <a:rPr lang="zh-CN" altLang="en-US" sz="1400" b="0" dirty="0" smtClean="0">
                <a:latin typeface="微软雅黑" pitchFamily="34" charset="-122"/>
                <a:ea typeface="微软雅黑" pitchFamily="34" charset="-122"/>
              </a:rPr>
              <a:t>－</a:t>
            </a:r>
            <a:r>
              <a:rPr lang="en-US" altLang="zh-CN" sz="1400" b="0" dirty="0" smtClean="0">
                <a:latin typeface="微软雅黑" pitchFamily="34" charset="-122"/>
                <a:ea typeface="微软雅黑" pitchFamily="34" charset="-122"/>
              </a:rPr>
              <a:t>9</a:t>
            </a:r>
            <a:r>
              <a:rPr lang="zh-CN" altLang="en-US" sz="1400" b="0" dirty="0" smtClean="0">
                <a:latin typeface="微软雅黑" pitchFamily="34" charset="-122"/>
                <a:ea typeface="微软雅黑" pitchFamily="34" charset="-122"/>
              </a:rPr>
              <a:t>月份，我国</a:t>
            </a:r>
            <a:r>
              <a:rPr lang="en-US" altLang="zh-CN" sz="1400" b="0" dirty="0" smtClean="0">
                <a:latin typeface="微软雅黑" pitchFamily="34" charset="-122"/>
                <a:ea typeface="微软雅黑" pitchFamily="34" charset="-122"/>
              </a:rPr>
              <a:t>P2P</a:t>
            </a:r>
            <a:r>
              <a:rPr lang="zh-CN" altLang="en-US" sz="1400" b="0" dirty="0" smtClean="0">
                <a:latin typeface="微软雅黑" pitchFamily="34" charset="-122"/>
                <a:ea typeface="微软雅黑" pitchFamily="34" charset="-122"/>
              </a:rPr>
              <a:t>网贷平台累计成交量达到</a:t>
            </a:r>
            <a:r>
              <a:rPr lang="en-US" altLang="zh-CN" sz="1400" b="0" dirty="0" smtClean="0">
                <a:latin typeface="微软雅黑" pitchFamily="34" charset="-122"/>
                <a:ea typeface="微软雅黑" pitchFamily="34" charset="-122"/>
              </a:rPr>
              <a:t>5957.83</a:t>
            </a:r>
            <a:r>
              <a:rPr lang="zh-CN" altLang="en-US" sz="1400" b="0" dirty="0" smtClean="0">
                <a:latin typeface="微软雅黑" pitchFamily="34" charset="-122"/>
                <a:ea typeface="微软雅黑" pitchFamily="34" charset="-122"/>
              </a:rPr>
              <a:t>亿元。自</a:t>
            </a:r>
            <a:r>
              <a:rPr lang="en-US" altLang="zh-CN" sz="1400" b="0" dirty="0" smtClean="0">
                <a:latin typeface="微软雅黑" pitchFamily="34" charset="-122"/>
                <a:ea typeface="微软雅黑" pitchFamily="34" charset="-122"/>
              </a:rPr>
              <a:t>2015</a:t>
            </a:r>
            <a:r>
              <a:rPr lang="zh-CN" altLang="en-US" sz="1400" b="0" dirty="0" smtClean="0">
                <a:latin typeface="微软雅黑" pitchFamily="34" charset="-122"/>
                <a:ea typeface="微软雅黑" pitchFamily="34" charset="-122"/>
              </a:rPr>
              <a:t>年</a:t>
            </a:r>
            <a:r>
              <a:rPr lang="en-US" altLang="zh-CN" sz="1400" b="0" dirty="0" smtClean="0">
                <a:latin typeface="微软雅黑" pitchFamily="34" charset="-122"/>
                <a:ea typeface="微软雅黑" pitchFamily="34" charset="-122"/>
              </a:rPr>
              <a:t>9</a:t>
            </a:r>
            <a:r>
              <a:rPr lang="zh-CN" altLang="en-US" sz="1400" b="0" dirty="0" smtClean="0">
                <a:latin typeface="微软雅黑" pitchFamily="34" charset="-122"/>
                <a:ea typeface="微软雅黑" pitchFamily="34" charset="-122"/>
              </a:rPr>
              <a:t>月以来，网贷成交量依然延续了大幅增长的步伐。</a:t>
            </a:r>
            <a:endParaRPr lang="en-US" altLang="zh-CN" sz="1400" b="0" dirty="0" smtClean="0">
              <a:latin typeface="微软雅黑" pitchFamily="34" charset="-122"/>
              <a:ea typeface="微软雅黑" pitchFamily="34" charset="-122"/>
            </a:endParaRPr>
          </a:p>
          <a:p>
            <a:pPr algn="l"/>
            <a:r>
              <a:rPr lang="zh-CN" altLang="en-US" sz="1400" b="0" dirty="0" smtClean="0">
                <a:latin typeface="微软雅黑" pitchFamily="34" charset="-122"/>
                <a:ea typeface="微软雅黑" pitchFamily="34" charset="-122"/>
              </a:rPr>
              <a:t>       据了解，自去年</a:t>
            </a:r>
            <a:r>
              <a:rPr lang="en-US" altLang="zh-CN" sz="1400" b="0" dirty="0" smtClean="0">
                <a:latin typeface="微软雅黑" pitchFamily="34" charset="-122"/>
                <a:ea typeface="微软雅黑" pitchFamily="34" charset="-122"/>
              </a:rPr>
              <a:t>7</a:t>
            </a:r>
            <a:r>
              <a:rPr lang="zh-CN" altLang="en-US" sz="1400" b="0" dirty="0" smtClean="0">
                <a:latin typeface="微软雅黑" pitchFamily="34" charset="-122"/>
                <a:ea typeface="微软雅黑" pitchFamily="34" charset="-122"/>
              </a:rPr>
              <a:t>月份</a:t>
            </a:r>
            <a:r>
              <a:rPr lang="en-US" altLang="zh-CN" sz="1400" b="0" dirty="0" smtClean="0">
                <a:latin typeface="微软雅黑" pitchFamily="34" charset="-122"/>
                <a:ea typeface="微软雅黑" pitchFamily="34" charset="-122"/>
              </a:rPr>
              <a:t>《</a:t>
            </a:r>
            <a:r>
              <a:rPr lang="zh-CN" altLang="en-US" sz="1400" b="0" dirty="0" smtClean="0">
                <a:latin typeface="微软雅黑" pitchFamily="34" charset="-122"/>
                <a:ea typeface="微软雅黑" pitchFamily="34" charset="-122"/>
              </a:rPr>
              <a:t>指导意见</a:t>
            </a:r>
            <a:r>
              <a:rPr lang="en-US" altLang="zh-CN" sz="1400" b="0" dirty="0" smtClean="0">
                <a:latin typeface="微软雅黑" pitchFamily="34" charset="-122"/>
                <a:ea typeface="微软雅黑" pitchFamily="34" charset="-122"/>
              </a:rPr>
              <a:t>》</a:t>
            </a:r>
            <a:r>
              <a:rPr lang="zh-CN" altLang="en-US" sz="1400" b="0" dirty="0" smtClean="0">
                <a:latin typeface="微软雅黑" pitchFamily="34" charset="-122"/>
                <a:ea typeface="微软雅黑" pitchFamily="34" charset="-122"/>
              </a:rPr>
              <a:t>正式出台后，我国</a:t>
            </a:r>
            <a:r>
              <a:rPr lang="en-US" altLang="zh-CN" sz="1400" b="0" dirty="0" smtClean="0">
                <a:latin typeface="微软雅黑" pitchFamily="34" charset="-122"/>
                <a:ea typeface="微软雅黑" pitchFamily="34" charset="-122"/>
              </a:rPr>
              <a:t>P2P</a:t>
            </a:r>
            <a:r>
              <a:rPr lang="zh-CN" altLang="en-US" sz="1400" b="0" dirty="0" smtClean="0">
                <a:latin typeface="微软雅黑" pitchFamily="34" charset="-122"/>
                <a:ea typeface="微软雅黑" pitchFamily="34" charset="-122"/>
              </a:rPr>
              <a:t>网贷平台成交量连创新高。</a:t>
            </a:r>
            <a:r>
              <a:rPr lang="en-US" altLang="zh-CN" sz="1400" b="0" dirty="0" smtClean="0">
                <a:latin typeface="微软雅黑" pitchFamily="34" charset="-122"/>
                <a:ea typeface="微软雅黑" pitchFamily="34" charset="-122"/>
              </a:rPr>
              <a:t>2015</a:t>
            </a:r>
            <a:r>
              <a:rPr lang="zh-CN" altLang="en-US" sz="1400" b="0" dirty="0" smtClean="0">
                <a:latin typeface="微软雅黑" pitchFamily="34" charset="-122"/>
                <a:ea typeface="微软雅黑" pitchFamily="34" charset="-122"/>
              </a:rPr>
              <a:t>年全年成交量突破</a:t>
            </a:r>
            <a:r>
              <a:rPr lang="en-US" altLang="zh-CN" sz="1400" b="0" dirty="0" smtClean="0">
                <a:latin typeface="微软雅黑" pitchFamily="34" charset="-122"/>
                <a:ea typeface="微软雅黑" pitchFamily="34" charset="-122"/>
              </a:rPr>
              <a:t>1</a:t>
            </a:r>
            <a:r>
              <a:rPr lang="zh-CN" altLang="en-US" sz="1400" b="0" dirty="0" smtClean="0">
                <a:latin typeface="微软雅黑" pitchFamily="34" charset="-122"/>
                <a:ea typeface="微软雅黑" pitchFamily="34" charset="-122"/>
              </a:rPr>
              <a:t>万亿元。</a:t>
            </a:r>
            <a:endParaRPr lang="zh-CN" altLang="en-US" sz="1400" b="0" dirty="0">
              <a:latin typeface="微软雅黑" pitchFamily="34" charset="-122"/>
              <a:ea typeface="微软雅黑" pitchFamily="34" charset="-122"/>
            </a:endParaRPr>
          </a:p>
        </p:txBody>
      </p:sp>
      <p:pic>
        <p:nvPicPr>
          <p:cNvPr id="3" name="图片 3"/>
          <p:cNvPicPr>
            <a:picLocks noChangeAspect="1"/>
          </p:cNvPicPr>
          <p:nvPr/>
        </p:nvPicPr>
        <p:blipFill>
          <a:blip r:embed="rId1" cstate="print"/>
          <a:srcRect/>
          <a:stretch>
            <a:fillRect/>
          </a:stretch>
        </p:blipFill>
        <p:spPr bwMode="auto">
          <a:xfrm>
            <a:off x="860780" y="564174"/>
            <a:ext cx="1546872" cy="809809"/>
          </a:xfrm>
          <a:prstGeom prst="rect">
            <a:avLst/>
          </a:prstGeom>
          <a:noFill/>
          <a:ln w="19050">
            <a:solidFill>
              <a:schemeClr val="bg1"/>
            </a:solidFill>
            <a:miter lim="800000"/>
            <a:headEnd/>
            <a:tailEnd/>
          </a:ln>
        </p:spPr>
      </p:pic>
      <p:pic>
        <p:nvPicPr>
          <p:cNvPr id="4" name="图片 4"/>
          <p:cNvPicPr>
            <a:picLocks noChangeAspect="1"/>
          </p:cNvPicPr>
          <p:nvPr/>
        </p:nvPicPr>
        <p:blipFill>
          <a:blip r:embed="rId2" cstate="print"/>
          <a:srcRect/>
          <a:stretch>
            <a:fillRect/>
          </a:stretch>
        </p:blipFill>
        <p:spPr bwMode="auto">
          <a:xfrm>
            <a:off x="2188729" y="366525"/>
            <a:ext cx="437846" cy="395297"/>
          </a:xfrm>
          <a:prstGeom prst="rect">
            <a:avLst/>
          </a:prstGeom>
          <a:noFill/>
          <a:ln w="9525">
            <a:noFill/>
            <a:miter lim="800000"/>
            <a:headEnd/>
            <a:tailEnd/>
          </a:ln>
        </p:spPr>
      </p:pic>
      <p:pic>
        <p:nvPicPr>
          <p:cNvPr id="5" name="Picture 2" descr="E:\PPT\0。图片\6。商业图片\商务科技-1@多吉格格收藏.jpg"/>
          <p:cNvPicPr>
            <a:picLocks noChangeAspect="1" noChangeArrowheads="1"/>
          </p:cNvPicPr>
          <p:nvPr/>
        </p:nvPicPr>
        <p:blipFill>
          <a:blip r:embed="rId3" cstate="print"/>
          <a:srcRect/>
          <a:stretch>
            <a:fillRect/>
          </a:stretch>
        </p:blipFill>
        <p:spPr bwMode="auto">
          <a:xfrm>
            <a:off x="2227617" y="1491692"/>
            <a:ext cx="1811777" cy="1207851"/>
          </a:xfrm>
          <a:prstGeom prst="rect">
            <a:avLst/>
          </a:prstGeom>
          <a:noFill/>
          <a:ln w="19050">
            <a:solidFill>
              <a:schemeClr val="bg1"/>
            </a:solidFill>
            <a:miter lim="800000"/>
            <a:headEnd/>
            <a:tailEnd/>
          </a:ln>
        </p:spPr>
      </p:pic>
      <p:pic>
        <p:nvPicPr>
          <p:cNvPr id="6" name="图片 6"/>
          <p:cNvPicPr>
            <a:picLocks noChangeAspect="1"/>
          </p:cNvPicPr>
          <p:nvPr/>
        </p:nvPicPr>
        <p:blipFill>
          <a:blip r:embed="rId2" cstate="print"/>
          <a:srcRect/>
          <a:stretch>
            <a:fillRect/>
          </a:stretch>
        </p:blipFill>
        <p:spPr bwMode="auto">
          <a:xfrm>
            <a:off x="3798567" y="1302793"/>
            <a:ext cx="437846" cy="395297"/>
          </a:xfrm>
          <a:prstGeom prst="rect">
            <a:avLst/>
          </a:prstGeom>
          <a:noFill/>
          <a:ln w="9525">
            <a:noFill/>
            <a:miter lim="800000"/>
            <a:headEnd/>
            <a:tailEnd/>
          </a:ln>
        </p:spPr>
      </p:pic>
      <p:pic>
        <p:nvPicPr>
          <p:cNvPr id="7" name="Picture 3" descr="E:\PPT\0。图片\6。商业图片\商务科技-14-高清@多吉搜集.jpg"/>
          <p:cNvPicPr>
            <a:picLocks noChangeAspect="1" noChangeArrowheads="1"/>
          </p:cNvPicPr>
          <p:nvPr/>
        </p:nvPicPr>
        <p:blipFill>
          <a:blip r:embed="rId4" cstate="print"/>
          <a:srcRect/>
          <a:stretch>
            <a:fillRect/>
          </a:stretch>
        </p:blipFill>
        <p:spPr bwMode="auto">
          <a:xfrm>
            <a:off x="459142" y="2616115"/>
            <a:ext cx="2241388" cy="1494716"/>
          </a:xfrm>
          <a:prstGeom prst="rect">
            <a:avLst/>
          </a:prstGeom>
          <a:noFill/>
          <a:ln w="19050">
            <a:solidFill>
              <a:schemeClr val="bg1"/>
            </a:solidFill>
            <a:miter lim="800000"/>
            <a:headEnd/>
            <a:tailEnd/>
          </a:ln>
        </p:spPr>
      </p:pic>
      <p:pic>
        <p:nvPicPr>
          <p:cNvPr id="8" name="图片 8"/>
          <p:cNvPicPr>
            <a:picLocks noChangeAspect="1"/>
          </p:cNvPicPr>
          <p:nvPr/>
        </p:nvPicPr>
        <p:blipFill>
          <a:blip r:embed="rId2" cstate="print"/>
          <a:srcRect/>
          <a:stretch>
            <a:fillRect/>
          </a:stretch>
        </p:blipFill>
        <p:spPr bwMode="auto">
          <a:xfrm>
            <a:off x="486769" y="2501894"/>
            <a:ext cx="437847" cy="395297"/>
          </a:xfrm>
          <a:prstGeom prst="rect">
            <a:avLst/>
          </a:prstGeom>
          <a:noFill/>
          <a:ln w="9525">
            <a:noFill/>
            <a:miter lim="800000"/>
            <a:headEnd/>
            <a:tailEnd/>
          </a:ln>
        </p:spPr>
      </p:pic>
      <p:pic>
        <p:nvPicPr>
          <p:cNvPr id="9" name="Picture 4" descr="E:\PPT\0。图片\6。商业图片\商务科技-8@多吉格格收藏.jpg"/>
          <p:cNvPicPr>
            <a:picLocks noChangeAspect="1" noChangeArrowheads="1"/>
          </p:cNvPicPr>
          <p:nvPr/>
        </p:nvPicPr>
        <p:blipFill>
          <a:blip r:embed="rId5" cstate="print"/>
          <a:srcRect/>
          <a:stretch>
            <a:fillRect/>
          </a:stretch>
        </p:blipFill>
        <p:spPr bwMode="auto">
          <a:xfrm>
            <a:off x="2732442" y="3898988"/>
            <a:ext cx="752161" cy="502356"/>
          </a:xfrm>
          <a:prstGeom prst="rect">
            <a:avLst/>
          </a:prstGeom>
          <a:noFill/>
          <a:ln w="19050">
            <a:solidFill>
              <a:schemeClr val="bg1"/>
            </a:solidFill>
            <a:miter lim="800000"/>
            <a:headEnd/>
            <a:tailEnd/>
          </a:ln>
        </p:spPr>
      </p:pic>
      <p:pic>
        <p:nvPicPr>
          <p:cNvPr id="10" name="图片 10"/>
          <p:cNvPicPr>
            <a:picLocks noChangeAspect="1"/>
          </p:cNvPicPr>
          <p:nvPr/>
        </p:nvPicPr>
        <p:blipFill>
          <a:blip r:embed="rId2" cstate="print"/>
          <a:srcRect/>
          <a:stretch>
            <a:fillRect/>
          </a:stretch>
        </p:blipFill>
        <p:spPr bwMode="auto">
          <a:xfrm>
            <a:off x="3313719" y="3744575"/>
            <a:ext cx="341767" cy="308825"/>
          </a:xfrm>
          <a:prstGeom prst="rect">
            <a:avLst/>
          </a:prstGeom>
          <a:noFill/>
          <a:ln w="9525">
            <a:noFill/>
            <a:miter lim="800000"/>
            <a:headEnd/>
            <a:tailEnd/>
          </a:ln>
        </p:spPr>
      </p:pic>
      <p:grpSp>
        <p:nvGrpSpPr>
          <p:cNvPr id="12" name="组合 11"/>
          <p:cNvGrpSpPr/>
          <p:nvPr/>
        </p:nvGrpSpPr>
        <p:grpSpPr>
          <a:xfrm>
            <a:off x="8271516" y="-18254"/>
            <a:ext cx="640080" cy="762000"/>
            <a:chOff x="8271516" y="-18254"/>
            <a:chExt cx="640080" cy="762000"/>
          </a:xfrm>
        </p:grpSpPr>
        <p:sp>
          <p:nvSpPr>
            <p:cNvPr id="13"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lstStyle/>
            <a:p>
              <a:pPr marL="0" marR="0" lvl="0" indent="0" algn="ctr" defTabSz="914400" rtl="0" eaLnBrk="1" fontAlgn="base" latinLnBrk="0" hangingPunct="1">
                <a:spcBef>
                  <a:spcPct val="0"/>
                </a:spcBef>
                <a:spcAft>
                  <a:spcPct val="0"/>
                </a:spcAft>
                <a:buClrTx/>
                <a:buSzTx/>
                <a:buFontTx/>
                <a:buNone/>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4" name="矩形 13"/>
            <p:cNvSpPr/>
            <p:nvPr/>
          </p:nvSpPr>
          <p:spPr>
            <a:xfrm>
              <a:off x="8271516" y="134144"/>
              <a:ext cx="640080" cy="287020"/>
            </a:xfrm>
            <a:prstGeom prst="rect">
              <a:avLst/>
            </a:prstGeom>
          </p:spPr>
          <p:txBody>
            <a:bodyPr wrap="none">
              <a:spAutoFit/>
            </a:bodyPr>
            <a:lstStyle/>
            <a:p>
              <a:pPr algn="ctr"/>
              <a:r>
                <a:rPr lang="zh-CN" sz="1200" dirty="0">
                  <a:solidFill>
                    <a:srgbClr val="C00000"/>
                  </a:solidFill>
                  <a:effectLst>
                    <a:outerShdw blurRad="50800" dist="38100" dir="2700000" algn="tl" rotWithShape="0">
                      <a:srgbClr val="A20000">
                        <a:alpha val="40000"/>
                      </a:srgbClr>
                    </a:outerShdw>
                  </a:effectLst>
                  <a:latin typeface="微软雅黑" charset="0"/>
                  <a:ea typeface="微软雅黑" charset="0"/>
                </a:rPr>
                <a:t>复杂美</a:t>
              </a:r>
            </a:p>
          </p:txBody>
        </p:sp>
      </p:grpSp>
    </p:spTree>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8271516" y="-18254"/>
            <a:ext cx="640080" cy="762000"/>
            <a:chOff x="8271516" y="-18254"/>
            <a:chExt cx="640080" cy="762000"/>
          </a:xfrm>
        </p:grpSpPr>
        <p:sp>
          <p:nvSpPr>
            <p:cNvPr id="7"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lstStyle/>
            <a:p>
              <a:pPr marL="0" marR="0" lvl="0" indent="0" algn="ctr" defTabSz="914400" rtl="0" eaLnBrk="1" fontAlgn="base" latinLnBrk="0" hangingPunct="1">
                <a:spcBef>
                  <a:spcPct val="0"/>
                </a:spcBef>
                <a:spcAft>
                  <a:spcPct val="0"/>
                </a:spcAft>
                <a:buClrTx/>
                <a:buSzTx/>
                <a:buFontTx/>
                <a:buNone/>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9" name="矩形 8"/>
            <p:cNvSpPr/>
            <p:nvPr/>
          </p:nvSpPr>
          <p:spPr>
            <a:xfrm>
              <a:off x="8271516" y="134144"/>
              <a:ext cx="640080" cy="287020"/>
            </a:xfrm>
            <a:prstGeom prst="rect">
              <a:avLst/>
            </a:prstGeom>
          </p:spPr>
          <p:txBody>
            <a:bodyPr wrap="none">
              <a:spAutoFit/>
            </a:bodyPr>
            <a:lstStyle/>
            <a:p>
              <a:pPr algn="ctr"/>
              <a:r>
                <a:rPr lang="zh-CN" sz="1200" dirty="0">
                  <a:solidFill>
                    <a:srgbClr val="C00000"/>
                  </a:solidFill>
                  <a:effectLst>
                    <a:outerShdw blurRad="50800" dist="38100" dir="2700000" algn="tl" rotWithShape="0">
                      <a:srgbClr val="A20000">
                        <a:alpha val="40000"/>
                      </a:srgbClr>
                    </a:outerShdw>
                  </a:effectLst>
                  <a:latin typeface="微软雅黑" charset="0"/>
                  <a:ea typeface="微软雅黑" charset="0"/>
                </a:rPr>
                <a:t>复杂美</a:t>
              </a:r>
            </a:p>
          </p:txBody>
        </p:sp>
      </p:grpSp>
      <p:sp>
        <p:nvSpPr>
          <p:cNvPr id="25" name="文本框 2"/>
          <p:cNvSpPr txBox="1"/>
          <p:nvPr/>
        </p:nvSpPr>
        <p:spPr>
          <a:xfrm>
            <a:off x="3203575" y="260350"/>
            <a:ext cx="2698115" cy="400110"/>
          </a:xfrm>
          <a:prstGeom prst="rect">
            <a:avLst/>
          </a:prstGeom>
          <a:noFill/>
        </p:spPr>
        <p:txBody>
          <a:bodyPr wrap="square" rtlCol="0">
            <a:spAutoFit/>
          </a:bodyPr>
          <a:lstStyle/>
          <a:p>
            <a:r>
              <a:rPr lang="en-US" sz="2000" b="1" dirty="0">
                <a:solidFill>
                  <a:schemeClr val="tx1"/>
                </a:solidFill>
                <a:effectLst>
                  <a:outerShdw blurRad="38100" dist="19050" dir="2700000" algn="tl" rotWithShape="0">
                    <a:schemeClr val="dk1">
                      <a:alpha val="40000"/>
                    </a:schemeClr>
                  </a:outerShdw>
                </a:effectLst>
                <a:latin typeface="微软雅黑" charset="0"/>
                <a:ea typeface="微软雅黑" charset="0"/>
              </a:rPr>
              <a:t>P2P</a:t>
            </a:r>
            <a:r>
              <a:rPr lang="zh-CN" altLang="en-US" sz="2000" b="1" dirty="0">
                <a:solidFill>
                  <a:schemeClr val="tx1"/>
                </a:solidFill>
                <a:effectLst>
                  <a:outerShdw blurRad="38100" dist="19050" dir="2700000" algn="tl" rotWithShape="0">
                    <a:schemeClr val="dk1">
                      <a:alpha val="40000"/>
                    </a:schemeClr>
                  </a:outerShdw>
                </a:effectLst>
                <a:latin typeface="微软雅黑" charset="0"/>
                <a:ea typeface="微软雅黑" charset="0"/>
              </a:rPr>
              <a:t>行业之乱象</a:t>
            </a:r>
          </a:p>
        </p:txBody>
      </p:sp>
      <p:sp>
        <p:nvSpPr>
          <p:cNvPr id="26" name="文本框 31"/>
          <p:cNvSpPr txBox="1"/>
          <p:nvPr/>
        </p:nvSpPr>
        <p:spPr>
          <a:xfrm>
            <a:off x="375285" y="1559620"/>
            <a:ext cx="4475480" cy="2308324"/>
          </a:xfrm>
          <a:prstGeom prst="rect">
            <a:avLst/>
          </a:prstGeom>
          <a:noFill/>
        </p:spPr>
        <p:txBody>
          <a:bodyPr wrap="square" rtlCol="0">
            <a:spAutoFit/>
          </a:bodyPr>
          <a:lstStyle/>
          <a:p>
            <a:pPr marL="285750" indent="-285750" algn="l">
              <a:buFont typeface="Wingdings" charset="0"/>
              <a:buChar char="l"/>
            </a:pPr>
            <a:r>
              <a:rPr lang="zh-CN" altLang="en-US" dirty="0">
                <a:solidFill>
                  <a:schemeClr val="tx1">
                    <a:lumMod val="75000"/>
                    <a:lumOff val="25000"/>
                  </a:schemeClr>
                </a:solidFill>
                <a:latin typeface="微软雅黑" charset="0"/>
                <a:ea typeface="微软雅黑" charset="0"/>
              </a:rPr>
              <a:t>经手资金，内部猫腻多，存在圈钱跑路的风险。</a:t>
            </a:r>
            <a:endParaRPr lang="zh-CN" altLang="en-US" dirty="0">
              <a:solidFill>
                <a:schemeClr val="tx1">
                  <a:lumMod val="75000"/>
                  <a:lumOff val="25000"/>
                </a:schemeClr>
              </a:solidFill>
              <a:latin typeface="微软雅黑" charset="0"/>
              <a:ea typeface="微软雅黑" charset="0"/>
            </a:endParaRPr>
          </a:p>
          <a:p>
            <a:pPr marL="285750" indent="-285750" algn="l">
              <a:buFont typeface="Wingdings" charset="0"/>
              <a:buChar char="l"/>
            </a:pPr>
            <a:endParaRPr lang="zh-CN" altLang="en-US" dirty="0">
              <a:solidFill>
                <a:schemeClr val="tx1">
                  <a:lumMod val="75000"/>
                  <a:lumOff val="25000"/>
                </a:schemeClr>
              </a:solidFill>
              <a:latin typeface="微软雅黑" charset="0"/>
              <a:ea typeface="微软雅黑" charset="0"/>
            </a:endParaRPr>
          </a:p>
          <a:p>
            <a:pPr marL="285750" indent="-285750" algn="l">
              <a:buFont typeface="Wingdings" charset="0"/>
              <a:buChar char="l"/>
            </a:pPr>
            <a:r>
              <a:rPr lang="zh-CN" altLang="en-US" dirty="0">
                <a:solidFill>
                  <a:schemeClr val="tx1">
                    <a:lumMod val="75000"/>
                    <a:lumOff val="25000"/>
                  </a:schemeClr>
                </a:solidFill>
                <a:latin typeface="微软雅黑" charset="0"/>
                <a:ea typeface="微软雅黑" charset="0"/>
              </a:rPr>
              <a:t>数据不公开透明，存在篡改风险。一旦跑路还可能销毁数据库，使得证据缺失。</a:t>
            </a:r>
            <a:endParaRPr lang="zh-CN" altLang="en-US" dirty="0">
              <a:solidFill>
                <a:schemeClr val="tx1">
                  <a:lumMod val="75000"/>
                  <a:lumOff val="25000"/>
                </a:schemeClr>
              </a:solidFill>
              <a:latin typeface="微软雅黑" charset="0"/>
              <a:ea typeface="微软雅黑" charset="0"/>
            </a:endParaRPr>
          </a:p>
          <a:p>
            <a:pPr marL="285750" indent="-285750" algn="l">
              <a:buFont typeface="Wingdings" charset="0"/>
              <a:buChar char="l"/>
            </a:pPr>
            <a:endParaRPr lang="zh-CN" altLang="en-US" dirty="0">
              <a:solidFill>
                <a:schemeClr val="tx1">
                  <a:lumMod val="75000"/>
                  <a:lumOff val="25000"/>
                </a:schemeClr>
              </a:solidFill>
              <a:latin typeface="微软雅黑" charset="0"/>
              <a:ea typeface="微软雅黑" charset="0"/>
            </a:endParaRPr>
          </a:p>
          <a:p>
            <a:pPr marL="285750" indent="-285750" algn="l">
              <a:buFont typeface="Wingdings" charset="0"/>
              <a:buChar char="l"/>
            </a:pPr>
            <a:r>
              <a:rPr lang="zh-CN" altLang="en-US" dirty="0">
                <a:solidFill>
                  <a:schemeClr val="tx1">
                    <a:lumMod val="75000"/>
                    <a:lumOff val="25000"/>
                  </a:schemeClr>
                </a:solidFill>
                <a:latin typeface="微软雅黑" charset="0"/>
                <a:ea typeface="微软雅黑" charset="0"/>
              </a:rPr>
              <a:t>流动性差，投资的</a:t>
            </a:r>
            <a:r>
              <a:rPr lang="en-US" altLang="zh-CN" dirty="0">
                <a:solidFill>
                  <a:schemeClr val="tx1">
                    <a:lumMod val="75000"/>
                    <a:lumOff val="25000"/>
                  </a:schemeClr>
                </a:solidFill>
                <a:latin typeface="微软雅黑" charset="0"/>
                <a:ea typeface="微软雅黑" charset="0"/>
              </a:rPr>
              <a:t>P2P</a:t>
            </a:r>
            <a:r>
              <a:rPr lang="zh-CN" altLang="en-US" dirty="0">
                <a:solidFill>
                  <a:schemeClr val="tx1">
                    <a:lumMod val="75000"/>
                    <a:lumOff val="25000"/>
                  </a:schemeClr>
                </a:solidFill>
                <a:latin typeface="微软雅黑" charset="0"/>
                <a:ea typeface="微软雅黑" charset="0"/>
              </a:rPr>
              <a:t>产品只能等待到期兑现，没有一个市场可以进行转让。</a:t>
            </a:r>
          </a:p>
        </p:txBody>
      </p:sp>
      <p:pic>
        <p:nvPicPr>
          <p:cNvPr id="27" name="图片 26" descr="p2p公司"/>
          <p:cNvPicPr>
            <a:picLocks noChangeAspect="1"/>
          </p:cNvPicPr>
          <p:nvPr/>
        </p:nvPicPr>
        <p:blipFill>
          <a:blip r:embed="rId1"/>
          <a:srcRect/>
          <a:stretch>
            <a:fillRect/>
          </a:stretch>
        </p:blipFill>
        <p:spPr>
          <a:xfrm>
            <a:off x="5004435" y="1357789"/>
            <a:ext cx="3888000" cy="2663412"/>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p:nvPr/>
        </p:nvSpPr>
        <p:spPr>
          <a:xfrm>
            <a:off x="2820194" y="210344"/>
            <a:ext cx="3776980" cy="400110"/>
          </a:xfrm>
          <a:prstGeom prst="rect">
            <a:avLst/>
          </a:prstGeom>
          <a:noFill/>
        </p:spPr>
        <p:txBody>
          <a:bodyPr wrap="square" rtlCol="0">
            <a:spAutoFit/>
          </a:bodyPr>
          <a:lstStyle/>
          <a:p>
            <a:r>
              <a:rPr lang="zh-CN" altLang="en-US" sz="2000" b="1" dirty="0">
                <a:solidFill>
                  <a:schemeClr val="tx1"/>
                </a:solidFill>
                <a:effectLst>
                  <a:outerShdw blurRad="38100" dist="19050" dir="2700000" algn="tl" rotWithShape="0">
                    <a:schemeClr val="dk1">
                      <a:alpha val="40000"/>
                    </a:schemeClr>
                  </a:outerShdw>
                </a:effectLst>
                <a:latin typeface="微软雅黑" charset="0"/>
                <a:ea typeface="微软雅黑" charset="0"/>
              </a:rPr>
              <a:t>区块链上的</a:t>
            </a:r>
            <a:r>
              <a:rPr lang="en-US" altLang="zh-CN" sz="2000" b="1" dirty="0">
                <a:solidFill>
                  <a:schemeClr val="tx1"/>
                </a:solidFill>
                <a:effectLst>
                  <a:outerShdw blurRad="38100" dist="19050" dir="2700000" algn="tl" rotWithShape="0">
                    <a:schemeClr val="dk1">
                      <a:alpha val="40000"/>
                    </a:schemeClr>
                  </a:outerShdw>
                </a:effectLst>
                <a:latin typeface="微软雅黑" charset="0"/>
                <a:ea typeface="微软雅黑" charset="0"/>
              </a:rPr>
              <a:t>P2P</a:t>
            </a:r>
            <a:r>
              <a:rPr lang="zh-CN" altLang="en-US" sz="2000" b="1" dirty="0">
                <a:solidFill>
                  <a:schemeClr val="tx1"/>
                </a:solidFill>
                <a:effectLst>
                  <a:outerShdw blurRad="38100" dist="19050" dir="2700000" algn="tl" rotWithShape="0">
                    <a:schemeClr val="dk1">
                      <a:alpha val="40000"/>
                    </a:schemeClr>
                  </a:outerShdw>
                </a:effectLst>
                <a:latin typeface="微软雅黑" charset="0"/>
                <a:ea typeface="微软雅黑" charset="0"/>
              </a:rPr>
              <a:t>交易所</a:t>
            </a:r>
          </a:p>
        </p:txBody>
      </p:sp>
      <p:sp>
        <p:nvSpPr>
          <p:cNvPr id="3" name="文本框 31"/>
          <p:cNvSpPr txBox="1"/>
          <p:nvPr/>
        </p:nvSpPr>
        <p:spPr>
          <a:xfrm>
            <a:off x="534194" y="1277144"/>
            <a:ext cx="4231481" cy="3139321"/>
          </a:xfrm>
          <a:prstGeom prst="rect">
            <a:avLst/>
          </a:prstGeom>
          <a:noFill/>
        </p:spPr>
        <p:txBody>
          <a:bodyPr wrap="square" rtlCol="0">
            <a:spAutoFit/>
          </a:bodyPr>
          <a:lstStyle/>
          <a:p>
            <a:pPr marL="342900" indent="-342900" algn="l">
              <a:buFont typeface="Wingdings" charset="0"/>
              <a:buChar char="l"/>
            </a:pPr>
            <a:r>
              <a:rPr lang="zh-CN" altLang="en-US" dirty="0">
                <a:solidFill>
                  <a:schemeClr val="tx1">
                    <a:lumMod val="75000"/>
                    <a:lumOff val="25000"/>
                  </a:schemeClr>
                </a:solidFill>
                <a:latin typeface="微软雅黑" charset="0"/>
                <a:ea typeface="微软雅黑" charset="0"/>
              </a:rPr>
              <a:t>P2P公司不经手用户资金，用户资金完全和银行对接，和P2P公司无关。而且，用户</a:t>
            </a:r>
            <a:r>
              <a:rPr lang="zh-CN" altLang="en-US" dirty="0" smtClean="0">
                <a:solidFill>
                  <a:schemeClr val="tx1">
                    <a:lumMod val="75000"/>
                    <a:lumOff val="25000"/>
                  </a:schemeClr>
                </a:solidFill>
                <a:latin typeface="微软雅黑" charset="0"/>
                <a:ea typeface="微软雅黑" charset="0"/>
              </a:rPr>
              <a:t>资金</a:t>
            </a:r>
            <a:r>
              <a:rPr lang="zh-CN" altLang="en-US" dirty="0">
                <a:solidFill>
                  <a:schemeClr val="tx1">
                    <a:lumMod val="75000"/>
                    <a:lumOff val="25000"/>
                  </a:schemeClr>
                </a:solidFill>
                <a:latin typeface="微软雅黑" charset="0"/>
                <a:ea typeface="微软雅黑" charset="0"/>
              </a:rPr>
              <a:t>充</a:t>
            </a:r>
            <a:r>
              <a:rPr lang="zh-CN" altLang="en-US" dirty="0" smtClean="0">
                <a:solidFill>
                  <a:schemeClr val="tx1">
                    <a:lumMod val="75000"/>
                    <a:lumOff val="25000"/>
                  </a:schemeClr>
                </a:solidFill>
                <a:latin typeface="微软雅黑" charset="0"/>
                <a:ea typeface="微软雅黑" charset="0"/>
              </a:rPr>
              <a:t>入</a:t>
            </a:r>
            <a:r>
              <a:rPr lang="zh-CN" altLang="en-US" dirty="0">
                <a:solidFill>
                  <a:schemeClr val="tx1">
                    <a:lumMod val="75000"/>
                    <a:lumOff val="25000"/>
                  </a:schemeClr>
                </a:solidFill>
                <a:latin typeface="微软雅黑" charset="0"/>
                <a:ea typeface="微软雅黑" charset="0"/>
              </a:rPr>
              <a:t>银行后，换成的比特人民币可以投资多家P2P公司。</a:t>
            </a:r>
            <a:endParaRPr lang="zh-CN" altLang="en-US" dirty="0">
              <a:solidFill>
                <a:schemeClr val="tx1">
                  <a:lumMod val="75000"/>
                  <a:lumOff val="25000"/>
                </a:schemeClr>
              </a:solidFill>
              <a:latin typeface="微软雅黑" charset="0"/>
              <a:ea typeface="微软雅黑" charset="0"/>
            </a:endParaRPr>
          </a:p>
          <a:p>
            <a:pPr indent="0" algn="l">
              <a:buFont typeface="Wingdings" charset="0"/>
              <a:buNone/>
            </a:pPr>
            <a:r>
              <a:rPr lang="zh-CN" altLang="en-US" dirty="0">
                <a:solidFill>
                  <a:schemeClr val="tx1">
                    <a:lumMod val="75000"/>
                    <a:lumOff val="25000"/>
                  </a:schemeClr>
                </a:solidFill>
                <a:latin typeface="微软雅黑" charset="0"/>
                <a:ea typeface="微软雅黑" charset="0"/>
              </a:rPr>
              <a:t>   </a:t>
            </a:r>
            <a:endParaRPr lang="zh-CN" altLang="en-US" dirty="0">
              <a:solidFill>
                <a:schemeClr val="tx1">
                  <a:lumMod val="75000"/>
                  <a:lumOff val="25000"/>
                </a:schemeClr>
              </a:solidFill>
              <a:latin typeface="微软雅黑" charset="0"/>
              <a:ea typeface="微软雅黑" charset="0"/>
            </a:endParaRPr>
          </a:p>
          <a:p>
            <a:pPr marL="342900" indent="-342900" algn="l">
              <a:buFont typeface="Wingdings" charset="0"/>
              <a:buChar char="l"/>
            </a:pPr>
            <a:r>
              <a:rPr lang="zh-CN" altLang="en-US" dirty="0">
                <a:solidFill>
                  <a:schemeClr val="tx1">
                    <a:lumMod val="75000"/>
                    <a:lumOff val="25000"/>
                  </a:schemeClr>
                </a:solidFill>
                <a:latin typeface="微软雅黑" charset="0"/>
                <a:ea typeface="微软雅黑" charset="0"/>
              </a:rPr>
              <a:t>数据完全公开透明，P2P公司主要负责牵线搭桥，审核用户资料，无法凭空产生数据，也无法修改数据。</a:t>
            </a:r>
            <a:endParaRPr lang="zh-CN" altLang="en-US" dirty="0">
              <a:solidFill>
                <a:schemeClr val="tx1">
                  <a:lumMod val="75000"/>
                  <a:lumOff val="25000"/>
                </a:schemeClr>
              </a:solidFill>
              <a:latin typeface="微软雅黑" charset="0"/>
              <a:ea typeface="微软雅黑" charset="0"/>
            </a:endParaRPr>
          </a:p>
          <a:p>
            <a:pPr marL="342900" indent="-342900" algn="l">
              <a:buFont typeface="Wingdings" charset="0"/>
              <a:buChar char="l"/>
            </a:pPr>
            <a:endParaRPr lang="zh-CN" altLang="en-US" dirty="0">
              <a:solidFill>
                <a:schemeClr val="tx1">
                  <a:lumMod val="75000"/>
                  <a:lumOff val="25000"/>
                </a:schemeClr>
              </a:solidFill>
              <a:latin typeface="微软雅黑" charset="0"/>
              <a:ea typeface="微软雅黑" charset="0"/>
            </a:endParaRPr>
          </a:p>
          <a:p>
            <a:pPr marL="342900" indent="-342900" algn="l">
              <a:buFont typeface="Wingdings" charset="0"/>
              <a:buChar char="l"/>
            </a:pPr>
            <a:r>
              <a:rPr lang="zh-CN" altLang="en-US" dirty="0">
                <a:solidFill>
                  <a:schemeClr val="tx1">
                    <a:lumMod val="75000"/>
                    <a:lumOff val="25000"/>
                  </a:schemeClr>
                </a:solidFill>
                <a:latin typeface="微软雅黑" charset="0"/>
                <a:ea typeface="微软雅黑" charset="0"/>
              </a:rPr>
              <a:t>有一个统一的</a:t>
            </a:r>
            <a:r>
              <a:rPr lang="en-US" altLang="zh-CN" dirty="0">
                <a:solidFill>
                  <a:schemeClr val="tx1">
                    <a:lumMod val="75000"/>
                    <a:lumOff val="25000"/>
                  </a:schemeClr>
                </a:solidFill>
                <a:latin typeface="微软雅黑" charset="0"/>
                <a:ea typeface="微软雅黑" charset="0"/>
              </a:rPr>
              <a:t>P2P</a:t>
            </a:r>
            <a:r>
              <a:rPr lang="zh-CN" altLang="en-US" dirty="0">
                <a:solidFill>
                  <a:schemeClr val="tx1">
                    <a:lumMod val="75000"/>
                    <a:lumOff val="25000"/>
                  </a:schemeClr>
                </a:solidFill>
                <a:latin typeface="微软雅黑" charset="0"/>
                <a:ea typeface="微软雅黑" charset="0"/>
              </a:rPr>
              <a:t>交易所，急用钱的时候可以在这里抛售转让。</a:t>
            </a:r>
          </a:p>
        </p:txBody>
      </p:sp>
      <p:pic>
        <p:nvPicPr>
          <p:cNvPr id="4" name="图片 3" descr="资金安全"/>
          <p:cNvPicPr>
            <a:picLocks noChangeAspect="1"/>
          </p:cNvPicPr>
          <p:nvPr/>
        </p:nvPicPr>
        <p:blipFill>
          <a:blip r:embed="rId1"/>
          <a:srcRect/>
          <a:stretch>
            <a:fillRect/>
          </a:stretch>
        </p:blipFill>
        <p:spPr>
          <a:xfrm>
            <a:off x="5229508" y="1275347"/>
            <a:ext cx="3914291" cy="3195465"/>
          </a:xfrm>
          <a:prstGeom prst="rect">
            <a:avLst/>
          </a:prstGeom>
        </p:spPr>
      </p:pic>
      <p:grpSp>
        <p:nvGrpSpPr>
          <p:cNvPr id="5" name="组合 4"/>
          <p:cNvGrpSpPr/>
          <p:nvPr/>
        </p:nvGrpSpPr>
        <p:grpSpPr>
          <a:xfrm>
            <a:off x="8271516" y="-18254"/>
            <a:ext cx="640080" cy="762000"/>
            <a:chOff x="8271516" y="-18254"/>
            <a:chExt cx="640080" cy="762000"/>
          </a:xfrm>
        </p:grpSpPr>
        <p:sp>
          <p:nvSpPr>
            <p:cNvPr id="6"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lstStyle/>
            <a:p>
              <a:pPr marL="0" marR="0" lvl="0" indent="0" algn="ctr" defTabSz="914400" rtl="0" eaLnBrk="1" fontAlgn="base" latinLnBrk="0" hangingPunct="1">
                <a:spcBef>
                  <a:spcPct val="0"/>
                </a:spcBef>
                <a:spcAft>
                  <a:spcPct val="0"/>
                </a:spcAft>
                <a:buClrTx/>
                <a:buSzTx/>
                <a:buFontTx/>
                <a:buNone/>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7" name="矩形 6"/>
            <p:cNvSpPr/>
            <p:nvPr/>
          </p:nvSpPr>
          <p:spPr>
            <a:xfrm>
              <a:off x="8271516" y="134144"/>
              <a:ext cx="640080" cy="287020"/>
            </a:xfrm>
            <a:prstGeom prst="rect">
              <a:avLst/>
            </a:prstGeom>
          </p:spPr>
          <p:txBody>
            <a:bodyPr wrap="none">
              <a:spAutoFit/>
            </a:bodyPr>
            <a:lstStyle/>
            <a:p>
              <a:pPr algn="ctr"/>
              <a:r>
                <a:rPr lang="zh-CN" sz="1200" dirty="0">
                  <a:solidFill>
                    <a:srgbClr val="C00000"/>
                  </a:solidFill>
                  <a:effectLst>
                    <a:outerShdw blurRad="50800" dist="38100" dir="2700000" algn="tl" rotWithShape="0">
                      <a:srgbClr val="A20000">
                        <a:alpha val="40000"/>
                      </a:srgbClr>
                    </a:outerShdw>
                  </a:effectLst>
                  <a:latin typeface="微软雅黑" charset="0"/>
                  <a:ea typeface="微软雅黑" charset="0"/>
                </a:rPr>
                <a:t>复杂美</a:t>
              </a:r>
            </a:p>
          </p:txBody>
        </p:sp>
      </p:grpSp>
    </p:spTree>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descr="传统流程"/>
          <p:cNvPicPr>
            <a:picLocks noChangeAspect="1"/>
          </p:cNvPicPr>
          <p:nvPr/>
        </p:nvPicPr>
        <p:blipFill>
          <a:blip r:embed="rId1"/>
          <a:srcRect/>
          <a:stretch>
            <a:fillRect/>
          </a:stretch>
        </p:blipFill>
        <p:spPr>
          <a:xfrm>
            <a:off x="838994" y="819944"/>
            <a:ext cx="6932771" cy="4094886"/>
          </a:xfrm>
          <a:prstGeom prst="rect">
            <a:avLst/>
          </a:prstGeom>
        </p:spPr>
      </p:pic>
      <p:sp>
        <p:nvSpPr>
          <p:cNvPr id="65" name="文本框 2"/>
          <p:cNvSpPr txBox="1"/>
          <p:nvPr/>
        </p:nvSpPr>
        <p:spPr>
          <a:xfrm>
            <a:off x="2667794" y="191234"/>
            <a:ext cx="3776980" cy="400110"/>
          </a:xfrm>
          <a:prstGeom prst="rect">
            <a:avLst/>
          </a:prstGeom>
          <a:noFill/>
        </p:spPr>
        <p:txBody>
          <a:bodyPr wrap="square" rtlCol="0">
            <a:spAutoFit/>
          </a:bodyPr>
          <a:lstStyle/>
          <a:p>
            <a:r>
              <a:rPr lang="zh-CN" altLang="en-US" sz="2000" b="1" dirty="0">
                <a:solidFill>
                  <a:schemeClr val="tx1"/>
                </a:solidFill>
                <a:effectLst>
                  <a:outerShdw blurRad="38100" dist="19050" dir="2700000" algn="tl" rotWithShape="0">
                    <a:schemeClr val="dk1">
                      <a:alpha val="40000"/>
                    </a:schemeClr>
                  </a:outerShdw>
                </a:effectLst>
                <a:latin typeface="微软雅黑" charset="0"/>
                <a:ea typeface="微软雅黑" charset="0"/>
              </a:rPr>
              <a:t>传统</a:t>
            </a:r>
            <a:r>
              <a:rPr lang="en-US" altLang="zh-CN" sz="2000" b="1" dirty="0">
                <a:solidFill>
                  <a:schemeClr val="tx1"/>
                </a:solidFill>
                <a:effectLst>
                  <a:outerShdw blurRad="38100" dist="19050" dir="2700000" algn="tl" rotWithShape="0">
                    <a:schemeClr val="dk1">
                      <a:alpha val="40000"/>
                    </a:schemeClr>
                  </a:outerShdw>
                </a:effectLst>
                <a:latin typeface="微软雅黑" charset="0"/>
                <a:ea typeface="微软雅黑" charset="0"/>
              </a:rPr>
              <a:t>P2P</a:t>
            </a:r>
            <a:r>
              <a:rPr lang="zh-CN" altLang="en-US" sz="2000" b="1" dirty="0">
                <a:solidFill>
                  <a:schemeClr val="tx1"/>
                </a:solidFill>
                <a:effectLst>
                  <a:outerShdw blurRad="38100" dist="19050" dir="2700000" algn="tl" rotWithShape="0">
                    <a:schemeClr val="dk1">
                      <a:alpha val="40000"/>
                    </a:schemeClr>
                  </a:outerShdw>
                </a:effectLst>
                <a:latin typeface="微软雅黑" charset="0"/>
                <a:ea typeface="微软雅黑" charset="0"/>
              </a:rPr>
              <a:t>交易流程</a:t>
            </a:r>
          </a:p>
        </p:txBody>
      </p:sp>
      <p:grpSp>
        <p:nvGrpSpPr>
          <p:cNvPr id="5" name="组合 4"/>
          <p:cNvGrpSpPr/>
          <p:nvPr/>
        </p:nvGrpSpPr>
        <p:grpSpPr>
          <a:xfrm>
            <a:off x="8271516" y="-18254"/>
            <a:ext cx="640080" cy="762000"/>
            <a:chOff x="8271516" y="-18254"/>
            <a:chExt cx="640080" cy="762000"/>
          </a:xfrm>
        </p:grpSpPr>
        <p:sp>
          <p:nvSpPr>
            <p:cNvPr id="6"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
              <a:pPr marL="0" marR="0" lvl="0" indent="0" algn="ctr" defTabSz="914400" rtl="0" eaLnBrk="1" fontAlgn="base" latinLnBrk="0" hangingPunct="1">
                <a:spcBef>
                  <a:spcPct val="0"/>
                </a:spcBef>
                <a:spcAft>
                  <a:spcPct val="0"/>
                </a:spcAft>
                <a:buClrTx/>
                <a:buSzTx/>
                <a:buFontTx/>
                <a:buNone/>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 name="矩形 1"/>
            <p:cNvSpPr/>
            <p:nvPr/>
          </p:nvSpPr>
          <p:spPr>
            <a:xfrm>
              <a:off x="8271516" y="134144"/>
              <a:ext cx="640080" cy="287020"/>
            </a:xfrm>
            <a:prstGeom prst="rect">
              <a:avLst/>
            </a:prstGeom>
          </p:spPr>
          <p:txBody>
            <a:bodyPr wrap="none">
              <a:spAutoFit/>
            </a:bodyPr>
            <a:p>
              <a:pPr algn="ctr"/>
              <a:r>
                <a:rPr lang="zh-CN" sz="1200" dirty="0">
                  <a:solidFill>
                    <a:srgbClr val="C00000"/>
                  </a:solidFill>
                  <a:effectLst>
                    <a:outerShdw blurRad="50800" dist="38100" dir="2700000" algn="tl" rotWithShape="0">
                      <a:srgbClr val="A20000">
                        <a:alpha val="40000"/>
                      </a:srgbClr>
                    </a:outerShdw>
                  </a:effectLst>
                  <a:latin typeface="微软雅黑" charset="0"/>
                  <a:ea typeface="微软雅黑" charset="0"/>
                </a:rPr>
                <a:t>复杂美</a:t>
              </a:r>
            </a:p>
          </p:txBody>
        </p:sp>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743994" y="210344"/>
            <a:ext cx="3776980" cy="400110"/>
          </a:xfrm>
          <a:prstGeom prst="rect">
            <a:avLst/>
          </a:prstGeom>
          <a:noFill/>
        </p:spPr>
        <p:txBody>
          <a:bodyPr wrap="square" rtlCol="0">
            <a:spAutoFit/>
          </a:bodyPr>
          <a:lstStyle/>
          <a:p>
            <a:r>
              <a:rPr lang="zh-CN" altLang="en-US" sz="2000" b="1" dirty="0">
                <a:solidFill>
                  <a:schemeClr val="tx1"/>
                </a:solidFill>
                <a:effectLst>
                  <a:outerShdw blurRad="38100" dist="19050" dir="2700000" algn="tl" rotWithShape="0">
                    <a:schemeClr val="dk1">
                      <a:alpha val="40000"/>
                    </a:schemeClr>
                  </a:outerShdw>
                </a:effectLst>
                <a:latin typeface="微软雅黑" charset="0"/>
                <a:ea typeface="微软雅黑" charset="0"/>
              </a:rPr>
              <a:t>区块链上的</a:t>
            </a:r>
            <a:r>
              <a:rPr lang="en-US" altLang="zh-CN" sz="2000" b="1" dirty="0">
                <a:solidFill>
                  <a:schemeClr val="tx1"/>
                </a:solidFill>
                <a:effectLst>
                  <a:outerShdw blurRad="38100" dist="19050" dir="2700000" algn="tl" rotWithShape="0">
                    <a:schemeClr val="dk1">
                      <a:alpha val="40000"/>
                    </a:schemeClr>
                  </a:outerShdw>
                </a:effectLst>
                <a:latin typeface="微软雅黑" charset="0"/>
                <a:ea typeface="微软雅黑" charset="0"/>
              </a:rPr>
              <a:t>P2P</a:t>
            </a:r>
            <a:r>
              <a:rPr lang="zh-CN" altLang="en-US" sz="2000" b="1" dirty="0">
                <a:solidFill>
                  <a:schemeClr val="tx1"/>
                </a:solidFill>
                <a:effectLst>
                  <a:outerShdw blurRad="38100" dist="19050" dir="2700000" algn="tl" rotWithShape="0">
                    <a:schemeClr val="dk1">
                      <a:alpha val="40000"/>
                    </a:schemeClr>
                  </a:outerShdw>
                </a:effectLst>
                <a:latin typeface="微软雅黑" charset="0"/>
                <a:ea typeface="微软雅黑" charset="0"/>
              </a:rPr>
              <a:t>交易流程</a:t>
            </a:r>
          </a:p>
        </p:txBody>
      </p:sp>
      <p:sp>
        <p:nvSpPr>
          <p:cNvPr id="7" name="圆角矩形 6"/>
          <p:cNvSpPr/>
          <p:nvPr/>
        </p:nvSpPr>
        <p:spPr>
          <a:xfrm>
            <a:off x="571500" y="705009"/>
            <a:ext cx="7905115" cy="419735"/>
          </a:xfrm>
          <a:prstGeom prst="roundRect">
            <a:avLst/>
          </a:prstGeom>
          <a:solidFill>
            <a:srgbClr val="FF3300">
              <a:alpha val="20000"/>
            </a:srgb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lumMod val="65000"/>
                    <a:lumOff val="35000"/>
                  </a:schemeClr>
                </a:solidFill>
                <a:effectLst/>
                <a:latin typeface="微软雅黑" charset="0"/>
                <a:ea typeface="微软雅黑" charset="0"/>
              </a:rPr>
              <a:t>监管机构</a:t>
            </a:r>
          </a:p>
        </p:txBody>
      </p:sp>
      <p:sp>
        <p:nvSpPr>
          <p:cNvPr id="8" name="圆角矩形 7"/>
          <p:cNvSpPr/>
          <p:nvPr/>
        </p:nvSpPr>
        <p:spPr>
          <a:xfrm>
            <a:off x="1908810" y="1659415"/>
            <a:ext cx="1164590" cy="379730"/>
          </a:xfrm>
          <a:prstGeom prst="roundRect">
            <a:avLst/>
          </a:prstGeom>
          <a:solidFill>
            <a:schemeClr val="tx2">
              <a:lumMod val="60000"/>
              <a:lumOff val="40000"/>
              <a:alpha val="45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65000"/>
                    <a:lumOff val="35000"/>
                  </a:schemeClr>
                </a:solidFill>
                <a:effectLst/>
                <a:latin typeface="微软雅黑" charset="0"/>
                <a:ea typeface="微软雅黑" charset="0"/>
              </a:rPr>
              <a:t>P2P</a:t>
            </a:r>
            <a:r>
              <a:rPr lang="zh-CN" altLang="en-US" b="1" dirty="0">
                <a:solidFill>
                  <a:schemeClr val="tx1">
                    <a:lumMod val="65000"/>
                    <a:lumOff val="35000"/>
                  </a:schemeClr>
                </a:solidFill>
                <a:effectLst/>
                <a:latin typeface="微软雅黑" charset="0"/>
                <a:ea typeface="微软雅黑" charset="0"/>
              </a:rPr>
              <a:t>公司</a:t>
            </a:r>
          </a:p>
        </p:txBody>
      </p:sp>
      <p:sp>
        <p:nvSpPr>
          <p:cNvPr id="9" name="圆角矩形 8"/>
          <p:cNvSpPr/>
          <p:nvPr/>
        </p:nvSpPr>
        <p:spPr>
          <a:xfrm>
            <a:off x="7318375" y="1658144"/>
            <a:ext cx="1169670" cy="381001"/>
          </a:xfrm>
          <a:prstGeom prst="roundRect">
            <a:avLst/>
          </a:prstGeom>
          <a:solidFill>
            <a:schemeClr val="tx2">
              <a:lumMod val="60000"/>
              <a:lumOff val="40000"/>
              <a:alpha val="45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65000"/>
                    <a:lumOff val="35000"/>
                  </a:schemeClr>
                </a:solidFill>
                <a:effectLst/>
                <a:latin typeface="微软雅黑" charset="0"/>
                <a:ea typeface="微软雅黑" charset="0"/>
              </a:rPr>
              <a:t>P2P</a:t>
            </a:r>
            <a:r>
              <a:rPr lang="zh-CN" altLang="en-US" b="1" dirty="0">
                <a:solidFill>
                  <a:schemeClr val="tx1">
                    <a:lumMod val="65000"/>
                    <a:lumOff val="35000"/>
                  </a:schemeClr>
                </a:solidFill>
                <a:effectLst/>
                <a:latin typeface="微软雅黑" charset="0"/>
                <a:ea typeface="微软雅黑" charset="0"/>
              </a:rPr>
              <a:t>公司</a:t>
            </a:r>
          </a:p>
        </p:txBody>
      </p:sp>
      <p:sp>
        <p:nvSpPr>
          <p:cNvPr id="10" name="圆角矩形 9"/>
          <p:cNvSpPr/>
          <p:nvPr/>
        </p:nvSpPr>
        <p:spPr>
          <a:xfrm>
            <a:off x="6082030" y="1658144"/>
            <a:ext cx="1176020" cy="381001"/>
          </a:xfrm>
          <a:prstGeom prst="roundRect">
            <a:avLst/>
          </a:prstGeom>
          <a:solidFill>
            <a:srgbClr val="7030A0">
              <a:alpha val="30000"/>
            </a:srgb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lumMod val="65000"/>
                    <a:lumOff val="35000"/>
                  </a:schemeClr>
                </a:solidFill>
                <a:effectLst/>
                <a:latin typeface="微软雅黑" charset="0"/>
                <a:ea typeface="微软雅黑" charset="0"/>
              </a:rPr>
              <a:t>银行</a:t>
            </a:r>
          </a:p>
        </p:txBody>
      </p:sp>
      <p:sp>
        <p:nvSpPr>
          <p:cNvPr id="11" name="圆角矩形 10"/>
          <p:cNvSpPr/>
          <p:nvPr/>
        </p:nvSpPr>
        <p:spPr>
          <a:xfrm>
            <a:off x="3792855" y="2712879"/>
            <a:ext cx="1628775" cy="893127"/>
          </a:xfrm>
          <a:prstGeom prst="roundRect">
            <a:avLst/>
          </a:prstGeom>
          <a:solidFill>
            <a:srgbClr val="00B050">
              <a:alpha val="30000"/>
            </a:srgb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lumMod val="65000"/>
                    <a:lumOff val="35000"/>
                  </a:schemeClr>
                </a:solidFill>
                <a:effectLst/>
                <a:latin typeface="微软雅黑" charset="0"/>
                <a:ea typeface="微软雅黑" charset="0"/>
              </a:rPr>
              <a:t>P2P</a:t>
            </a:r>
            <a:r>
              <a:rPr lang="zh-CN" altLang="en-US" b="1">
                <a:solidFill>
                  <a:schemeClr val="tx1">
                    <a:lumMod val="65000"/>
                    <a:lumOff val="35000"/>
                  </a:schemeClr>
                </a:solidFill>
                <a:effectLst/>
                <a:latin typeface="微软雅黑" charset="0"/>
                <a:ea typeface="微软雅黑" charset="0"/>
              </a:rPr>
              <a:t>交易所</a:t>
            </a:r>
          </a:p>
        </p:txBody>
      </p:sp>
      <p:sp>
        <p:nvSpPr>
          <p:cNvPr id="12" name="圆角矩形 11"/>
          <p:cNvSpPr/>
          <p:nvPr/>
        </p:nvSpPr>
        <p:spPr>
          <a:xfrm>
            <a:off x="1015463" y="2946559"/>
            <a:ext cx="1676400" cy="428625"/>
          </a:xfrm>
          <a:prstGeom prst="roundRect">
            <a:avLst/>
          </a:prstGeom>
          <a:solidFill>
            <a:srgbClr val="FFFF00">
              <a:alpha val="40000"/>
            </a:srgb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effectLst/>
                <a:latin typeface="微软雅黑" charset="0"/>
                <a:ea typeface="微软雅黑" charset="0"/>
              </a:rPr>
              <a:t>借款人</a:t>
            </a:r>
          </a:p>
        </p:txBody>
      </p:sp>
      <p:sp>
        <p:nvSpPr>
          <p:cNvPr id="13" name="圆角矩形 12"/>
          <p:cNvSpPr/>
          <p:nvPr/>
        </p:nvSpPr>
        <p:spPr>
          <a:xfrm>
            <a:off x="6459855" y="2949099"/>
            <a:ext cx="1586230" cy="426085"/>
          </a:xfrm>
          <a:prstGeom prst="roundRect">
            <a:avLst/>
          </a:prstGeom>
          <a:solidFill>
            <a:srgbClr val="FFFF00">
              <a:alpha val="40000"/>
            </a:srgb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65000"/>
                    <a:lumOff val="35000"/>
                  </a:schemeClr>
                </a:solidFill>
                <a:effectLst/>
                <a:latin typeface="微软雅黑" charset="0"/>
                <a:ea typeface="微软雅黑" charset="0"/>
              </a:rPr>
              <a:t>投资人</a:t>
            </a:r>
          </a:p>
        </p:txBody>
      </p:sp>
      <p:cxnSp>
        <p:nvCxnSpPr>
          <p:cNvPr id="14" name="直接箭头连接符 13"/>
          <p:cNvCxnSpPr/>
          <p:nvPr/>
        </p:nvCxnSpPr>
        <p:spPr>
          <a:xfrm flipH="1">
            <a:off x="2411730" y="1124744"/>
            <a:ext cx="7620" cy="527367"/>
          </a:xfrm>
          <a:prstGeom prst="straightConnector1">
            <a:avLst/>
          </a:prstGeom>
          <a:ln w="12700"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6652895" y="1124744"/>
            <a:ext cx="0" cy="527367"/>
          </a:xfrm>
          <a:prstGeom prst="straightConnector1">
            <a:avLst/>
          </a:prstGeom>
          <a:ln w="12700"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7810501" y="1124744"/>
            <a:ext cx="1904" cy="527367"/>
          </a:xfrm>
          <a:prstGeom prst="straightConnector1">
            <a:avLst/>
          </a:prstGeom>
          <a:ln w="12700"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7" name="文本框 21"/>
          <p:cNvSpPr txBox="1"/>
          <p:nvPr/>
        </p:nvSpPr>
        <p:spPr>
          <a:xfrm>
            <a:off x="1524794" y="1200944"/>
            <a:ext cx="713740" cy="319405"/>
          </a:xfrm>
          <a:prstGeom prst="rect">
            <a:avLst/>
          </a:prstGeom>
          <a:noFill/>
        </p:spPr>
        <p:txBody>
          <a:bodyPr wrap="square" rtlCol="0">
            <a:spAutoFit/>
          </a:bodyPr>
          <a:lstStyle/>
          <a:p>
            <a:r>
              <a:rPr lang="zh-CN" altLang="en-US" sz="1400" b="1" dirty="0">
                <a:solidFill>
                  <a:srgbClr val="C00000"/>
                </a:solidFill>
                <a:latin typeface="微软雅黑" charset="0"/>
                <a:ea typeface="微软雅黑" charset="0"/>
              </a:rPr>
              <a:t>认证</a:t>
            </a:r>
          </a:p>
        </p:txBody>
      </p:sp>
      <p:sp>
        <p:nvSpPr>
          <p:cNvPr id="18" name="文本框 23"/>
          <p:cNvSpPr txBox="1"/>
          <p:nvPr/>
        </p:nvSpPr>
        <p:spPr>
          <a:xfrm>
            <a:off x="6915309" y="1228884"/>
            <a:ext cx="713740" cy="319405"/>
          </a:xfrm>
          <a:prstGeom prst="rect">
            <a:avLst/>
          </a:prstGeom>
          <a:noFill/>
        </p:spPr>
        <p:txBody>
          <a:bodyPr wrap="square" rtlCol="0">
            <a:spAutoFit/>
          </a:bodyPr>
          <a:lstStyle/>
          <a:p>
            <a:r>
              <a:rPr lang="zh-CN" altLang="en-US" sz="1400" b="1" dirty="0">
                <a:solidFill>
                  <a:srgbClr val="C00000"/>
                </a:solidFill>
                <a:latin typeface="微软雅黑" charset="0"/>
                <a:ea typeface="微软雅黑" charset="0"/>
              </a:rPr>
              <a:t>认证</a:t>
            </a:r>
          </a:p>
        </p:txBody>
      </p:sp>
      <p:cxnSp>
        <p:nvCxnSpPr>
          <p:cNvPr id="19" name="直接箭头连接符 18"/>
          <p:cNvCxnSpPr/>
          <p:nvPr/>
        </p:nvCxnSpPr>
        <p:spPr>
          <a:xfrm>
            <a:off x="7809865" y="2039144"/>
            <a:ext cx="0" cy="909955"/>
          </a:xfrm>
          <a:prstGeom prst="straightConnector1">
            <a:avLst/>
          </a:prstGeom>
          <a:ln w="12700"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0" name="文本框 27"/>
          <p:cNvSpPr txBox="1"/>
          <p:nvPr/>
        </p:nvSpPr>
        <p:spPr>
          <a:xfrm>
            <a:off x="7819549" y="2115344"/>
            <a:ext cx="410845" cy="831215"/>
          </a:xfrm>
          <a:prstGeom prst="rect">
            <a:avLst/>
          </a:prstGeom>
          <a:noFill/>
        </p:spPr>
        <p:txBody>
          <a:bodyPr vert="eaVert" wrap="square" rtlCol="0">
            <a:spAutoFit/>
          </a:bodyPr>
          <a:lstStyle/>
          <a:p>
            <a:r>
              <a:rPr lang="zh-CN" altLang="en-US" sz="1400" b="1" dirty="0">
                <a:solidFill>
                  <a:srgbClr val="0070C0"/>
                </a:solidFill>
                <a:latin typeface="微软雅黑" charset="0"/>
                <a:ea typeface="微软雅黑" charset="0"/>
              </a:rPr>
              <a:t>实名认证</a:t>
            </a:r>
          </a:p>
        </p:txBody>
      </p:sp>
      <p:sp>
        <p:nvSpPr>
          <p:cNvPr id="21" name="圆角矩形 20"/>
          <p:cNvSpPr/>
          <p:nvPr/>
        </p:nvSpPr>
        <p:spPr>
          <a:xfrm>
            <a:off x="684530" y="1658144"/>
            <a:ext cx="1176020" cy="381000"/>
          </a:xfrm>
          <a:prstGeom prst="roundRect">
            <a:avLst/>
          </a:prstGeom>
          <a:solidFill>
            <a:srgbClr val="7030A0">
              <a:alpha val="30000"/>
            </a:srgb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lumMod val="65000"/>
                    <a:lumOff val="35000"/>
                  </a:schemeClr>
                </a:solidFill>
                <a:effectLst/>
                <a:latin typeface="微软雅黑" charset="0"/>
                <a:ea typeface="微软雅黑" charset="0"/>
              </a:rPr>
              <a:t>银行</a:t>
            </a:r>
          </a:p>
        </p:txBody>
      </p:sp>
      <p:cxnSp>
        <p:nvCxnSpPr>
          <p:cNvPr id="22" name="直接箭头连接符 21"/>
          <p:cNvCxnSpPr/>
          <p:nvPr/>
        </p:nvCxnSpPr>
        <p:spPr>
          <a:xfrm>
            <a:off x="1259840" y="1124744"/>
            <a:ext cx="1905" cy="499427"/>
          </a:xfrm>
          <a:prstGeom prst="straightConnector1">
            <a:avLst/>
          </a:prstGeom>
          <a:ln w="12700"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0" idx="2"/>
          </p:cNvCxnSpPr>
          <p:nvPr/>
        </p:nvCxnSpPr>
        <p:spPr>
          <a:xfrm>
            <a:off x="6670040" y="2039145"/>
            <a:ext cx="0" cy="909954"/>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4" name="文本框 39"/>
          <p:cNvSpPr txBox="1"/>
          <p:nvPr/>
        </p:nvSpPr>
        <p:spPr>
          <a:xfrm>
            <a:off x="6615589" y="2122329"/>
            <a:ext cx="624205" cy="831215"/>
          </a:xfrm>
          <a:prstGeom prst="rect">
            <a:avLst/>
          </a:prstGeom>
          <a:noFill/>
        </p:spPr>
        <p:txBody>
          <a:bodyPr vert="eaVert" wrap="square" rtlCol="0" anchor="b" anchorCtr="0">
            <a:spAutoFit/>
          </a:bodyPr>
          <a:lstStyle/>
          <a:p>
            <a:r>
              <a:rPr lang="zh-CN" altLang="en-US" sz="1400" b="1" dirty="0">
                <a:solidFill>
                  <a:srgbClr val="7030A0"/>
                </a:solidFill>
                <a:latin typeface="微软雅黑" charset="0"/>
                <a:ea typeface="微软雅黑" charset="0"/>
              </a:rPr>
              <a:t>兑换比特人民币</a:t>
            </a:r>
          </a:p>
        </p:txBody>
      </p:sp>
      <p:cxnSp>
        <p:nvCxnSpPr>
          <p:cNvPr id="25" name="直接箭头连接符 24"/>
          <p:cNvCxnSpPr/>
          <p:nvPr/>
        </p:nvCxnSpPr>
        <p:spPr>
          <a:xfrm flipH="1" flipV="1">
            <a:off x="2411730" y="2046765"/>
            <a:ext cx="7620" cy="899794"/>
          </a:xfrm>
          <a:prstGeom prst="straightConnector1">
            <a:avLst/>
          </a:prstGeom>
          <a:ln w="12700"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1259205" y="2039144"/>
            <a:ext cx="2540" cy="909955"/>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7" name="文本框 42"/>
          <p:cNvSpPr txBox="1"/>
          <p:nvPr/>
        </p:nvSpPr>
        <p:spPr>
          <a:xfrm>
            <a:off x="748189" y="2122329"/>
            <a:ext cx="624205" cy="831215"/>
          </a:xfrm>
          <a:prstGeom prst="rect">
            <a:avLst/>
          </a:prstGeom>
          <a:noFill/>
        </p:spPr>
        <p:txBody>
          <a:bodyPr vert="eaVert" wrap="square" rtlCol="0" anchor="b" anchorCtr="0">
            <a:spAutoFit/>
          </a:bodyPr>
          <a:lstStyle/>
          <a:p>
            <a:r>
              <a:rPr lang="zh-CN" altLang="en-US" sz="1400" b="1" dirty="0">
                <a:solidFill>
                  <a:srgbClr val="7030A0"/>
                </a:solidFill>
                <a:latin typeface="微软雅黑" charset="0"/>
                <a:ea typeface="微软雅黑" charset="0"/>
              </a:rPr>
              <a:t>兑换比特人民币</a:t>
            </a:r>
          </a:p>
        </p:txBody>
      </p:sp>
      <p:sp>
        <p:nvSpPr>
          <p:cNvPr id="28" name="文本框 43"/>
          <p:cNvSpPr txBox="1"/>
          <p:nvPr/>
        </p:nvSpPr>
        <p:spPr>
          <a:xfrm>
            <a:off x="2104549" y="2122329"/>
            <a:ext cx="410845" cy="831215"/>
          </a:xfrm>
          <a:prstGeom prst="rect">
            <a:avLst/>
          </a:prstGeom>
          <a:noFill/>
        </p:spPr>
        <p:txBody>
          <a:bodyPr vert="eaVert" wrap="square" rtlCol="0">
            <a:spAutoFit/>
          </a:bodyPr>
          <a:lstStyle/>
          <a:p>
            <a:r>
              <a:rPr lang="zh-CN" altLang="en-US" sz="1400" b="1" dirty="0">
                <a:solidFill>
                  <a:srgbClr val="0070C0"/>
                </a:solidFill>
                <a:latin typeface="微软雅黑" charset="0"/>
                <a:ea typeface="微软雅黑" charset="0"/>
              </a:rPr>
              <a:t>抵押资产</a:t>
            </a:r>
          </a:p>
        </p:txBody>
      </p:sp>
      <p:cxnSp>
        <p:nvCxnSpPr>
          <p:cNvPr id="29" name="直接箭头连接符 28"/>
          <p:cNvCxnSpPr/>
          <p:nvPr/>
        </p:nvCxnSpPr>
        <p:spPr>
          <a:xfrm>
            <a:off x="2896394" y="2046765"/>
            <a:ext cx="884396" cy="844066"/>
          </a:xfrm>
          <a:prstGeom prst="straightConnector1">
            <a:avLst/>
          </a:prstGeom>
          <a:ln w="12700"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0" name="文本框 45"/>
          <p:cNvSpPr txBox="1"/>
          <p:nvPr/>
        </p:nvSpPr>
        <p:spPr>
          <a:xfrm rot="2596313">
            <a:off x="2944721" y="2189578"/>
            <a:ext cx="1010285" cy="319405"/>
          </a:xfrm>
          <a:prstGeom prst="rect">
            <a:avLst/>
          </a:prstGeom>
          <a:noFill/>
        </p:spPr>
        <p:txBody>
          <a:bodyPr wrap="square" rtlCol="0">
            <a:spAutoFit/>
          </a:bodyPr>
          <a:lstStyle/>
          <a:p>
            <a:r>
              <a:rPr lang="zh-CN" altLang="en-US" sz="1400" b="1" dirty="0">
                <a:solidFill>
                  <a:srgbClr val="0070C0"/>
                </a:solidFill>
                <a:latin typeface="微软雅黑" charset="0"/>
                <a:ea typeface="微软雅黑" charset="0"/>
              </a:rPr>
              <a:t>发布借款</a:t>
            </a:r>
          </a:p>
        </p:txBody>
      </p:sp>
      <p:cxnSp>
        <p:nvCxnSpPr>
          <p:cNvPr id="31" name="直接箭头连接符 30"/>
          <p:cNvCxnSpPr>
            <a:stCxn id="13" idx="1"/>
            <a:endCxn id="11" idx="3"/>
          </p:cNvCxnSpPr>
          <p:nvPr/>
        </p:nvCxnSpPr>
        <p:spPr>
          <a:xfrm flipH="1" flipV="1">
            <a:off x="5421630" y="3159443"/>
            <a:ext cx="1038225" cy="2699"/>
          </a:xfrm>
          <a:prstGeom prst="straightConnector1">
            <a:avLst/>
          </a:prstGeom>
          <a:ln w="12700"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2" name="文本框 47"/>
          <p:cNvSpPr txBox="1"/>
          <p:nvPr/>
        </p:nvSpPr>
        <p:spPr>
          <a:xfrm>
            <a:off x="5507990" y="2855723"/>
            <a:ext cx="935990" cy="319405"/>
          </a:xfrm>
          <a:prstGeom prst="rect">
            <a:avLst/>
          </a:prstGeom>
          <a:noFill/>
        </p:spPr>
        <p:txBody>
          <a:bodyPr wrap="square" rtlCol="0">
            <a:spAutoFit/>
          </a:bodyPr>
          <a:lstStyle/>
          <a:p>
            <a:r>
              <a:rPr lang="zh-CN" altLang="en-US" sz="1400" b="1" dirty="0">
                <a:solidFill>
                  <a:srgbClr val="0070C0"/>
                </a:solidFill>
                <a:latin typeface="微软雅黑" charset="0"/>
                <a:ea typeface="微软雅黑" charset="0"/>
              </a:rPr>
              <a:t>筛选投资</a:t>
            </a:r>
          </a:p>
        </p:txBody>
      </p:sp>
      <p:cxnSp>
        <p:nvCxnSpPr>
          <p:cNvPr id="33" name="直接连接符 32"/>
          <p:cNvCxnSpPr/>
          <p:nvPr/>
        </p:nvCxnSpPr>
        <p:spPr>
          <a:xfrm flipH="1">
            <a:off x="6804025" y="3411379"/>
            <a:ext cx="0" cy="7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2411095" y="4130834"/>
            <a:ext cx="43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2411730" y="3411379"/>
            <a:ext cx="0" cy="720000"/>
          </a:xfrm>
          <a:prstGeom prst="straightConnector1">
            <a:avLst/>
          </a:prstGeom>
          <a:ln w="12700"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6" name="文本框 51"/>
          <p:cNvSpPr txBox="1"/>
          <p:nvPr/>
        </p:nvSpPr>
        <p:spPr>
          <a:xfrm>
            <a:off x="3780790" y="3843814"/>
            <a:ext cx="1805940" cy="319405"/>
          </a:xfrm>
          <a:prstGeom prst="rect">
            <a:avLst/>
          </a:prstGeom>
          <a:noFill/>
        </p:spPr>
        <p:txBody>
          <a:bodyPr wrap="square" rtlCol="0">
            <a:spAutoFit/>
          </a:bodyPr>
          <a:lstStyle/>
          <a:p>
            <a:r>
              <a:rPr lang="zh-CN" altLang="en-US" sz="1400" b="1" dirty="0">
                <a:solidFill>
                  <a:srgbClr val="0070C0"/>
                </a:solidFill>
                <a:latin typeface="微软雅黑" charset="0"/>
                <a:ea typeface="微软雅黑" charset="0"/>
              </a:rPr>
              <a:t>放款（比特人民币）</a:t>
            </a:r>
          </a:p>
        </p:txBody>
      </p:sp>
      <p:cxnSp>
        <p:nvCxnSpPr>
          <p:cNvPr id="37" name="直接连接符 36"/>
          <p:cNvCxnSpPr/>
          <p:nvPr/>
        </p:nvCxnSpPr>
        <p:spPr>
          <a:xfrm flipH="1">
            <a:off x="1259205" y="3410744"/>
            <a:ext cx="0" cy="1152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1259205" y="4563269"/>
            <a:ext cx="655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7812405" y="3410744"/>
            <a:ext cx="0" cy="1152000"/>
          </a:xfrm>
          <a:prstGeom prst="straightConnector1">
            <a:avLst/>
          </a:prstGeom>
          <a:ln w="12700"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0" name="文本框 55"/>
          <p:cNvSpPr txBox="1"/>
          <p:nvPr/>
        </p:nvSpPr>
        <p:spPr>
          <a:xfrm>
            <a:off x="3646170" y="4553744"/>
            <a:ext cx="2226945" cy="319405"/>
          </a:xfrm>
          <a:prstGeom prst="rect">
            <a:avLst/>
          </a:prstGeom>
          <a:noFill/>
        </p:spPr>
        <p:txBody>
          <a:bodyPr wrap="square" rtlCol="0">
            <a:spAutoFit/>
          </a:bodyPr>
          <a:lstStyle/>
          <a:p>
            <a:r>
              <a:rPr lang="zh-CN" altLang="en-US" sz="1400" b="1" dirty="0">
                <a:solidFill>
                  <a:srgbClr val="0070C0"/>
                </a:solidFill>
                <a:latin typeface="微软雅黑" charset="0"/>
                <a:ea typeface="微软雅黑" charset="0"/>
              </a:rPr>
              <a:t>本息还款（比特人民币）</a:t>
            </a:r>
          </a:p>
        </p:txBody>
      </p:sp>
      <p:cxnSp>
        <p:nvCxnSpPr>
          <p:cNvPr id="41" name="直接箭头连接符 40"/>
          <p:cNvCxnSpPr/>
          <p:nvPr/>
        </p:nvCxnSpPr>
        <p:spPr>
          <a:xfrm>
            <a:off x="4596130" y="1124744"/>
            <a:ext cx="0" cy="1588135"/>
          </a:xfrm>
          <a:prstGeom prst="straightConnector1">
            <a:avLst/>
          </a:prstGeom>
          <a:ln w="12700"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2" name="文本框 57"/>
          <p:cNvSpPr txBox="1"/>
          <p:nvPr/>
        </p:nvSpPr>
        <p:spPr>
          <a:xfrm>
            <a:off x="4572000" y="2140109"/>
            <a:ext cx="713740" cy="319405"/>
          </a:xfrm>
          <a:prstGeom prst="rect">
            <a:avLst/>
          </a:prstGeom>
          <a:noFill/>
        </p:spPr>
        <p:txBody>
          <a:bodyPr wrap="square" rtlCol="0">
            <a:spAutoFit/>
          </a:bodyPr>
          <a:lstStyle/>
          <a:p>
            <a:r>
              <a:rPr lang="zh-CN" altLang="en-US" sz="1400" b="1">
                <a:solidFill>
                  <a:srgbClr val="C00000"/>
                </a:solidFill>
                <a:latin typeface="微软雅黑" charset="0"/>
                <a:ea typeface="微软雅黑" charset="0"/>
              </a:rPr>
              <a:t>监管</a:t>
            </a:r>
          </a:p>
        </p:txBody>
      </p:sp>
      <p:grpSp>
        <p:nvGrpSpPr>
          <p:cNvPr id="5" name="组合 4"/>
          <p:cNvGrpSpPr/>
          <p:nvPr/>
        </p:nvGrpSpPr>
        <p:grpSpPr>
          <a:xfrm>
            <a:off x="8271516" y="-18254"/>
            <a:ext cx="640080" cy="762000"/>
            <a:chOff x="8271516" y="-18254"/>
            <a:chExt cx="640080" cy="762000"/>
          </a:xfrm>
        </p:grpSpPr>
        <p:sp>
          <p:nvSpPr>
            <p:cNvPr id="4"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lstStyle/>
            <a:p>
              <a:pPr marL="0" marR="0" lvl="0" indent="0" algn="ctr" defTabSz="914400" rtl="0" eaLnBrk="1" fontAlgn="base" latinLnBrk="0" hangingPunct="1">
                <a:spcBef>
                  <a:spcPct val="0"/>
                </a:spcBef>
                <a:spcAft>
                  <a:spcPct val="0"/>
                </a:spcAft>
                <a:buClrTx/>
                <a:buSzTx/>
                <a:buFontTx/>
                <a:buNone/>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43" name="矩形 42"/>
            <p:cNvSpPr/>
            <p:nvPr/>
          </p:nvSpPr>
          <p:spPr>
            <a:xfrm>
              <a:off x="8271516" y="134144"/>
              <a:ext cx="640080" cy="287020"/>
            </a:xfrm>
            <a:prstGeom prst="rect">
              <a:avLst/>
            </a:prstGeom>
          </p:spPr>
          <p:txBody>
            <a:bodyPr wrap="none">
              <a:spAutoFit/>
            </a:bodyPr>
            <a:lstStyle/>
            <a:p>
              <a:pPr algn="ctr"/>
              <a:r>
                <a:rPr lang="zh-CN" sz="1200" dirty="0">
                  <a:solidFill>
                    <a:srgbClr val="C00000"/>
                  </a:solidFill>
                  <a:effectLst>
                    <a:outerShdw blurRad="50800" dist="38100" dir="2700000" algn="tl" rotWithShape="0">
                      <a:srgbClr val="A20000">
                        <a:alpha val="40000"/>
                      </a:srgbClr>
                    </a:outerShdw>
                  </a:effectLst>
                  <a:latin typeface="微软雅黑" charset="0"/>
                  <a:ea typeface="微软雅黑" charset="0"/>
                </a:rPr>
                <a:t>复杂美</a:t>
              </a:r>
            </a:p>
          </p:txBody>
        </p:sp>
      </p:grpSp>
    </p:spTree>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nvSpPr>
        <p:spPr>
          <a:xfrm>
            <a:off x="2743994" y="191234"/>
            <a:ext cx="3776980" cy="400110"/>
          </a:xfrm>
          <a:prstGeom prst="rect">
            <a:avLst/>
          </a:prstGeom>
          <a:noFill/>
        </p:spPr>
        <p:txBody>
          <a:bodyPr wrap="square" rtlCol="0">
            <a:spAutoFit/>
          </a:bodyPr>
          <a:lstStyle/>
          <a:p>
            <a:r>
              <a:rPr lang="zh-CN" altLang="en-US" sz="2000" b="1" dirty="0">
                <a:solidFill>
                  <a:schemeClr val="tx1"/>
                </a:solidFill>
                <a:effectLst>
                  <a:outerShdw blurRad="38100" dist="19050" dir="2700000" algn="tl" rotWithShape="0">
                    <a:schemeClr val="dk1">
                      <a:alpha val="40000"/>
                    </a:schemeClr>
                  </a:outerShdw>
                </a:effectLst>
                <a:latin typeface="微软雅黑" charset="0"/>
                <a:ea typeface="微软雅黑" charset="0"/>
              </a:rPr>
              <a:t>交易所各角色职能分配</a:t>
            </a:r>
          </a:p>
        </p:txBody>
      </p:sp>
      <p:sp>
        <p:nvSpPr>
          <p:cNvPr id="5" name="文本框 1"/>
          <p:cNvSpPr txBox="1"/>
          <p:nvPr/>
        </p:nvSpPr>
        <p:spPr>
          <a:xfrm>
            <a:off x="686594" y="1353344"/>
            <a:ext cx="4217829" cy="2031325"/>
          </a:xfrm>
          <a:prstGeom prst="rect">
            <a:avLst/>
          </a:prstGeom>
          <a:noFill/>
        </p:spPr>
        <p:txBody>
          <a:bodyPr wrap="square" rtlCol="0">
            <a:spAutoFit/>
          </a:bodyPr>
          <a:lstStyle/>
          <a:p>
            <a:pPr indent="0">
              <a:buFont typeface="Wingdings" charset="0"/>
              <a:buNone/>
            </a:pPr>
            <a:r>
              <a:rPr lang="zh-CN" altLang="en-US" dirty="0">
                <a:solidFill>
                  <a:schemeClr val="tx1">
                    <a:lumMod val="75000"/>
                    <a:lumOff val="25000"/>
                  </a:schemeClr>
                </a:solidFill>
                <a:latin typeface="微软雅黑" charset="0"/>
                <a:ea typeface="微软雅黑" charset="0"/>
              </a:rPr>
              <a:t>监管机构</a:t>
            </a:r>
            <a:endParaRPr lang="zh-CN" altLang="en-US" dirty="0">
              <a:solidFill>
                <a:schemeClr val="tx1">
                  <a:lumMod val="75000"/>
                  <a:lumOff val="25000"/>
                </a:schemeClr>
              </a:solidFill>
              <a:latin typeface="微软雅黑" charset="0"/>
              <a:ea typeface="微软雅黑" charset="0"/>
            </a:endParaRPr>
          </a:p>
          <a:p>
            <a:pPr marL="285750" indent="-285750" algn="l">
              <a:buFont typeface="Wingdings" charset="0"/>
              <a:buChar char="l"/>
            </a:pPr>
            <a:endParaRPr lang="zh-CN" altLang="en-US" dirty="0">
              <a:solidFill>
                <a:schemeClr val="tx1">
                  <a:lumMod val="75000"/>
                  <a:lumOff val="25000"/>
                </a:schemeClr>
              </a:solidFill>
              <a:latin typeface="微软雅黑" charset="0"/>
              <a:ea typeface="微软雅黑" charset="0"/>
            </a:endParaRPr>
          </a:p>
          <a:p>
            <a:pPr marL="285750" indent="-285750" algn="l">
              <a:buFont typeface="Wingdings" charset="0"/>
              <a:buChar char="l"/>
            </a:pPr>
            <a:r>
              <a:rPr lang="zh-CN" altLang="en-US" dirty="0">
                <a:solidFill>
                  <a:schemeClr val="tx1">
                    <a:lumMod val="75000"/>
                    <a:lumOff val="25000"/>
                  </a:schemeClr>
                </a:solidFill>
                <a:latin typeface="微软雅黑" charset="0"/>
                <a:ea typeface="微软雅黑" charset="0"/>
              </a:rPr>
              <a:t>setBank(address, name</a:t>
            </a:r>
            <a:r>
              <a:rPr lang="zh-CN" altLang="en-US" dirty="0" smtClean="0">
                <a:solidFill>
                  <a:schemeClr val="tx1">
                    <a:lumMod val="75000"/>
                    <a:lumOff val="25000"/>
                  </a:schemeClr>
                </a:solidFill>
                <a:latin typeface="微软雅黑" charset="0"/>
                <a:ea typeface="微软雅黑" charset="0"/>
              </a:rPr>
              <a:t>)</a:t>
            </a:r>
            <a:endParaRPr lang="en-US" altLang="zh-CN" dirty="0" smtClean="0">
              <a:solidFill>
                <a:schemeClr val="tx1">
                  <a:lumMod val="75000"/>
                  <a:lumOff val="25000"/>
                </a:schemeClr>
              </a:solidFill>
              <a:latin typeface="微软雅黑" charset="0"/>
              <a:ea typeface="微软雅黑" charset="0"/>
            </a:endParaRPr>
          </a:p>
          <a:p>
            <a:pPr algn="l"/>
            <a:r>
              <a:rPr lang="en-US" altLang="zh-CN" dirty="0">
                <a:solidFill>
                  <a:schemeClr val="tx1">
                    <a:lumMod val="75000"/>
                    <a:lumOff val="25000"/>
                  </a:schemeClr>
                </a:solidFill>
                <a:latin typeface="微软雅黑" charset="0"/>
                <a:ea typeface="微软雅黑" charset="0"/>
                <a:sym typeface="+mn-ea"/>
              </a:rPr>
              <a:t> </a:t>
            </a:r>
            <a:r>
              <a:rPr lang="en-US" altLang="zh-CN" dirty="0" smtClean="0">
                <a:solidFill>
                  <a:schemeClr val="tx1">
                    <a:lumMod val="75000"/>
                    <a:lumOff val="25000"/>
                  </a:schemeClr>
                </a:solidFill>
                <a:latin typeface="微软雅黑" charset="0"/>
                <a:ea typeface="微软雅黑" charset="0"/>
                <a:sym typeface="+mn-ea"/>
              </a:rPr>
              <a:t>  </a:t>
            </a:r>
            <a:r>
              <a:rPr lang="zh-CN" altLang="en-US" dirty="0" smtClean="0">
                <a:solidFill>
                  <a:schemeClr val="tx1">
                    <a:lumMod val="75000"/>
                    <a:lumOff val="25000"/>
                  </a:schemeClr>
                </a:solidFill>
                <a:latin typeface="微软雅黑" charset="0"/>
                <a:ea typeface="微软雅黑" charset="0"/>
                <a:sym typeface="+mn-ea"/>
              </a:rPr>
              <a:t> </a:t>
            </a:r>
            <a:r>
              <a:rPr lang="zh-CN" altLang="en-US" dirty="0">
                <a:solidFill>
                  <a:schemeClr val="tx1">
                    <a:lumMod val="75000"/>
                    <a:lumOff val="25000"/>
                  </a:schemeClr>
                </a:solidFill>
                <a:latin typeface="微软雅黑" charset="0"/>
                <a:ea typeface="微软雅黑" charset="0"/>
                <a:sym typeface="+mn-ea"/>
              </a:rPr>
              <a:t>认证银行</a:t>
            </a:r>
            <a:endParaRPr lang="zh-CN" altLang="en-US" dirty="0">
              <a:solidFill>
                <a:schemeClr val="tx1">
                  <a:lumMod val="75000"/>
                  <a:lumOff val="25000"/>
                </a:schemeClr>
              </a:solidFill>
              <a:latin typeface="微软雅黑" charset="0"/>
              <a:ea typeface="微软雅黑" charset="0"/>
            </a:endParaRPr>
          </a:p>
          <a:p>
            <a:pPr marL="285750" indent="-285750" algn="l">
              <a:buFont typeface="Wingdings" charset="0"/>
              <a:buChar char="l"/>
            </a:pPr>
            <a:endParaRPr lang="zh-CN" altLang="en-US" dirty="0">
              <a:solidFill>
                <a:schemeClr val="tx1">
                  <a:lumMod val="75000"/>
                  <a:lumOff val="25000"/>
                </a:schemeClr>
              </a:solidFill>
              <a:latin typeface="微软雅黑" charset="0"/>
              <a:ea typeface="微软雅黑" charset="0"/>
            </a:endParaRPr>
          </a:p>
          <a:p>
            <a:pPr marL="285750" indent="-285750" algn="l">
              <a:buFont typeface="Wingdings" charset="0"/>
              <a:buChar char="l"/>
            </a:pPr>
            <a:r>
              <a:rPr lang="zh-CN" altLang="en-US" dirty="0">
                <a:solidFill>
                  <a:schemeClr val="tx1">
                    <a:lumMod val="75000"/>
                    <a:lumOff val="25000"/>
                  </a:schemeClr>
                </a:solidFill>
                <a:latin typeface="微软雅黑" charset="0"/>
                <a:ea typeface="微软雅黑" charset="0"/>
              </a:rPr>
              <a:t>setP2P(address, name</a:t>
            </a:r>
            <a:r>
              <a:rPr lang="zh-CN" altLang="en-US" dirty="0" smtClean="0">
                <a:solidFill>
                  <a:schemeClr val="tx1">
                    <a:lumMod val="75000"/>
                    <a:lumOff val="25000"/>
                  </a:schemeClr>
                </a:solidFill>
                <a:latin typeface="微软雅黑" charset="0"/>
                <a:ea typeface="微软雅黑" charset="0"/>
              </a:rPr>
              <a:t>)</a:t>
            </a:r>
            <a:endParaRPr lang="en-US" altLang="zh-CN" dirty="0" smtClean="0">
              <a:solidFill>
                <a:schemeClr val="tx1">
                  <a:lumMod val="75000"/>
                  <a:lumOff val="25000"/>
                </a:schemeClr>
              </a:solidFill>
              <a:latin typeface="微软雅黑" charset="0"/>
              <a:ea typeface="微软雅黑" charset="0"/>
            </a:endParaRPr>
          </a:p>
          <a:p>
            <a:pPr algn="l"/>
            <a:r>
              <a:rPr lang="en-US" altLang="zh-CN" dirty="0" smtClean="0">
                <a:solidFill>
                  <a:schemeClr val="tx1">
                    <a:lumMod val="75000"/>
                    <a:lumOff val="25000"/>
                  </a:schemeClr>
                </a:solidFill>
                <a:latin typeface="微软雅黑" charset="0"/>
                <a:ea typeface="微软雅黑" charset="0"/>
              </a:rPr>
              <a:t>    </a:t>
            </a:r>
            <a:r>
              <a:rPr lang="zh-CN" altLang="en-US" dirty="0" smtClean="0">
                <a:solidFill>
                  <a:schemeClr val="tx1">
                    <a:lumMod val="75000"/>
                    <a:lumOff val="25000"/>
                  </a:schemeClr>
                </a:solidFill>
                <a:latin typeface="微软雅黑" charset="0"/>
                <a:ea typeface="微软雅黑" charset="0"/>
              </a:rPr>
              <a:t>认证</a:t>
            </a:r>
            <a:r>
              <a:rPr lang="zh-CN" altLang="en-US" dirty="0">
                <a:solidFill>
                  <a:schemeClr val="tx1">
                    <a:lumMod val="75000"/>
                    <a:lumOff val="25000"/>
                  </a:schemeClr>
                </a:solidFill>
                <a:latin typeface="微软雅黑" charset="0"/>
                <a:ea typeface="微软雅黑" charset="0"/>
              </a:rPr>
              <a:t>P2P借贷公司</a:t>
            </a: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4936258" y="1124744"/>
            <a:ext cx="3976132" cy="2886885"/>
          </a:xfrm>
          <a:prstGeom prst="rect">
            <a:avLst/>
          </a:prstGeom>
        </p:spPr>
      </p:pic>
      <p:grpSp>
        <p:nvGrpSpPr>
          <p:cNvPr id="7" name="组合 6"/>
          <p:cNvGrpSpPr/>
          <p:nvPr/>
        </p:nvGrpSpPr>
        <p:grpSpPr>
          <a:xfrm>
            <a:off x="8271516" y="-18254"/>
            <a:ext cx="640080" cy="762000"/>
            <a:chOff x="8271516" y="-18254"/>
            <a:chExt cx="640080" cy="762000"/>
          </a:xfrm>
        </p:grpSpPr>
        <p:sp>
          <p:nvSpPr>
            <p:cNvPr id="8" name="AutoShape 7"/>
            <p:cNvSpPr>
              <a:spLocks noChangeArrowheads="1"/>
            </p:cNvSpPr>
            <p:nvPr/>
          </p:nvSpPr>
          <p:spPr bwMode="auto">
            <a:xfrm rot="5400000">
              <a:off x="8201851" y="88633"/>
              <a:ext cx="762000" cy="548226"/>
            </a:xfrm>
            <a:prstGeom prst="homePlate">
              <a:avLst>
                <a:gd name="adj" fmla="val 35606"/>
              </a:avLst>
            </a:prstGeom>
            <a:solidFill>
              <a:schemeClr val="bg1">
                <a:lumMod val="95000"/>
              </a:schemeClr>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10800000" vert="eaVert" wrap="none" lIns="91440" tIns="45720" rIns="91440" bIns="45720" numCol="1" anchor="ctr" anchorCtr="0" compatLnSpc="1"/>
            <a:p>
              <a:pPr marL="0" marR="0" lvl="0" indent="0" algn="ctr" defTabSz="914400" rtl="0" eaLnBrk="1" fontAlgn="base" latinLnBrk="0" hangingPunct="1">
                <a:spcBef>
                  <a:spcPct val="0"/>
                </a:spcBef>
                <a:spcAft>
                  <a:spcPct val="0"/>
                </a:spcAft>
                <a:buClrTx/>
                <a:buSzTx/>
                <a:buFontTx/>
                <a:buNone/>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43" name="矩形 42"/>
            <p:cNvSpPr/>
            <p:nvPr/>
          </p:nvSpPr>
          <p:spPr>
            <a:xfrm>
              <a:off x="8271516" y="134144"/>
              <a:ext cx="640080" cy="287020"/>
            </a:xfrm>
            <a:prstGeom prst="rect">
              <a:avLst/>
            </a:prstGeom>
          </p:spPr>
          <p:txBody>
            <a:bodyPr wrap="none">
              <a:spAutoFit/>
            </a:bodyPr>
            <a:p>
              <a:pPr algn="ctr"/>
              <a:r>
                <a:rPr lang="zh-CN" sz="1200" dirty="0">
                  <a:solidFill>
                    <a:srgbClr val="C00000"/>
                  </a:solidFill>
                  <a:effectLst>
                    <a:outerShdw blurRad="50800" dist="38100" dir="2700000" algn="tl" rotWithShape="0">
                      <a:srgbClr val="A20000">
                        <a:alpha val="40000"/>
                      </a:srgbClr>
                    </a:outerShdw>
                  </a:effectLst>
                  <a:latin typeface="微软雅黑" charset="0"/>
                  <a:ea typeface="微软雅黑" charset="0"/>
                </a:rPr>
                <a:t>复杂美</a:t>
              </a:r>
            </a:p>
          </p:txBody>
        </p:sp>
      </p:grpSp>
    </p:spTree>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主管人员">
  <a:themeElements>
    <a:clrScheme name="1111">
      <a:dk1>
        <a:sysClr val="windowText" lastClr="000000"/>
      </a:dk1>
      <a:lt1>
        <a:sysClr val="window" lastClr="FFFFFF"/>
      </a:lt1>
      <a:dk2>
        <a:srgbClr val="2F5897"/>
      </a:dk2>
      <a:lt2>
        <a:srgbClr val="E4E9EF"/>
      </a:lt2>
      <a:accent1>
        <a:srgbClr val="172B4B"/>
      </a:accent1>
      <a:accent2>
        <a:srgbClr val="FFC000"/>
      </a:accent2>
      <a:accent3>
        <a:srgbClr val="7F7F7F"/>
      </a:accent3>
      <a:accent4>
        <a:srgbClr val="FFFFFF"/>
      </a:accent4>
      <a:accent5>
        <a:srgbClr val="FFFFFF"/>
      </a:accent5>
      <a:accent6>
        <a:srgbClr val="FFFFFF"/>
      </a:accent6>
      <a:hlink>
        <a:srgbClr val="FFFFFF"/>
      </a:hlink>
      <a:folHlink>
        <a:srgbClr val="B2B2B2"/>
      </a:folHlink>
    </a:clrScheme>
    <a:fontScheme name="主管人员">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主管人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1996</Words>
  <Application>Kingsoft Office WPP</Application>
  <PresentationFormat>自定义</PresentationFormat>
  <Paragraphs>260</Paragraphs>
  <Slides>18</Slides>
  <Notes>4</Notes>
  <HiddenSlides>0</HiddenSlides>
  <MMClips>1</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18</vt:i4>
      </vt:variant>
    </vt:vector>
  </HeadingPairs>
  <TitlesOfParts>
    <vt:vector size="27" baseType="lpstr">
      <vt:lpstr>Arial </vt:lpstr>
      <vt:lpstr>宋体 </vt:lpstr>
      <vt:lpstr>黑体</vt:lpstr>
      <vt:lpstr>Calibri</vt:lpstr>
      <vt:lpstr>微软雅黑</vt:lpstr>
      <vt:lpstr>方正姚体</vt:lpstr>
      <vt:lpstr>幼圆</vt:lpstr>
      <vt:lpstr>主管人员</vt:lpstr>
      <vt:lpstr>Excel.Chart.8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Guilddesign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Sung Ha, Park</dc:creator>
  <cp:lastModifiedBy>Administrator</cp:lastModifiedBy>
  <cp:revision>1200</cp:revision>
  <dcterms:created xsi:type="dcterms:W3CDTF">2004-08-26T06:30:00Z</dcterms:created>
  <dcterms:modified xsi:type="dcterms:W3CDTF">2016-01-09T05:55:28Z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2052-10.1.0.5400</vt:lpwstr>
  </property>
</Properties>
</file>